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20"/>
  </p:handout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71" r:id="rId15"/>
    <p:sldId id="272" r:id="rId16"/>
    <p:sldId id="273" r:id="rId17"/>
    <p:sldId id="269" r:id="rId18"/>
    <p:sldId id="270" r:id="rId19"/>
  </p:sldIdLst>
  <p:sldSz cx="9144000" cy="6858000" type="screen4x3"/>
  <p:notesSz cx="6797675" cy="9929813"/>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8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B1028C14-9FB2-4716-B850-D2AB2AD0AFE0}" type="datetimeFigureOut">
              <a:rPr lang="hu-HU" smtClean="0"/>
              <a:pPr/>
              <a:t>2014.09.27.</a:t>
            </a:fld>
            <a:endParaRPr lang="hu-HU"/>
          </a:p>
        </p:txBody>
      </p:sp>
      <p:sp>
        <p:nvSpPr>
          <p:cNvPr id="4" name="Élőláb helye 3"/>
          <p:cNvSpPr>
            <a:spLocks noGrp="1"/>
          </p:cNvSpPr>
          <p:nvPr>
            <p:ph type="ftr" sz="quarter" idx="2"/>
          </p:nvPr>
        </p:nvSpPr>
        <p:spPr>
          <a:xfrm>
            <a:off x="0" y="9431338"/>
            <a:ext cx="2946400" cy="496887"/>
          </a:xfrm>
          <a:prstGeom prst="rect">
            <a:avLst/>
          </a:prstGeom>
        </p:spPr>
        <p:txBody>
          <a:bodyPr vert="horz" lIns="91440" tIns="45720" rIns="91440" bIns="45720" rtlCol="0" anchor="b"/>
          <a:lstStyle>
            <a:lvl1pPr algn="l">
              <a:defRPr sz="1200"/>
            </a:lvl1pPr>
          </a:lstStyle>
          <a:p>
            <a:endParaRPr lang="hu-HU"/>
          </a:p>
        </p:txBody>
      </p:sp>
      <p:sp>
        <p:nvSpPr>
          <p:cNvPr id="5" name="Dia számának helye 4"/>
          <p:cNvSpPr>
            <a:spLocks noGrp="1"/>
          </p:cNvSpPr>
          <p:nvPr>
            <p:ph type="sldNum" sz="quarter" idx="3"/>
          </p:nvPr>
        </p:nvSpPr>
        <p:spPr>
          <a:xfrm>
            <a:off x="3849688" y="9431338"/>
            <a:ext cx="2946400" cy="496887"/>
          </a:xfrm>
          <a:prstGeom prst="rect">
            <a:avLst/>
          </a:prstGeom>
        </p:spPr>
        <p:txBody>
          <a:bodyPr vert="horz" lIns="91440" tIns="45720" rIns="91440" bIns="45720" rtlCol="0" anchor="b"/>
          <a:lstStyle>
            <a:lvl1pPr algn="r">
              <a:defRPr sz="1200"/>
            </a:lvl1pPr>
          </a:lstStyle>
          <a:p>
            <a:fld id="{6BE62F94-7761-4258-BAFB-C8CDEC093080}" type="slidenum">
              <a:rPr lang="hu-HU" smtClean="0"/>
              <a:pPr/>
              <a:t>‹#›</a:t>
            </a:fld>
            <a:endParaRPr lang="hu-HU"/>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7" name="Háromszög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Cím 7"/>
          <p:cNvSpPr>
            <a:spLocks noGrp="1"/>
          </p:cNvSpPr>
          <p:nvPr>
            <p:ph type="ctrTitle"/>
          </p:nvPr>
        </p:nvSpPr>
        <p:spPr>
          <a:xfrm>
            <a:off x="540544" y="776288"/>
            <a:ext cx="8062912" cy="1470025"/>
          </a:xfrm>
        </p:spPr>
        <p:txBody>
          <a:bodyPr anchor="b">
            <a:normAutofit/>
          </a:bodyPr>
          <a:lstStyle>
            <a:lvl1pPr algn="r">
              <a:defRPr sz="4400"/>
            </a:lvl1pPr>
          </a:lstStyle>
          <a:p>
            <a:r>
              <a:rPr kumimoji="0" lang="hu-HU" smtClean="0"/>
              <a:t>Mintacím szerkesztése</a:t>
            </a:r>
            <a:endParaRPr kumimoji="0" lang="en-US"/>
          </a:p>
        </p:txBody>
      </p:sp>
      <p:sp>
        <p:nvSpPr>
          <p:cNvPr id="9" name="Alcím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u-HU" smtClean="0"/>
              <a:t>Alcím mintájának szerkesztése</a:t>
            </a:r>
            <a:endParaRPr kumimoji="0" lang="en-US"/>
          </a:p>
        </p:txBody>
      </p:sp>
      <p:sp>
        <p:nvSpPr>
          <p:cNvPr id="28" name="Dátum helye 27"/>
          <p:cNvSpPr>
            <a:spLocks noGrp="1"/>
          </p:cNvSpPr>
          <p:nvPr>
            <p:ph type="dt" sz="half" idx="10"/>
          </p:nvPr>
        </p:nvSpPr>
        <p:spPr>
          <a:xfrm>
            <a:off x="1371600" y="6012656"/>
            <a:ext cx="5791200" cy="365125"/>
          </a:xfrm>
        </p:spPr>
        <p:txBody>
          <a:bodyPr tIns="0" bIns="0" anchor="t"/>
          <a:lstStyle>
            <a:lvl1pPr algn="r">
              <a:defRPr sz="1000"/>
            </a:lvl1pPr>
          </a:lstStyle>
          <a:p>
            <a:fld id="{9DBBED72-EE1E-4A68-B2B7-3F6C751FB40A}" type="datetimeFigureOut">
              <a:rPr lang="hu-HU" smtClean="0"/>
              <a:pPr/>
              <a:t>2014.09.27.</a:t>
            </a:fld>
            <a:endParaRPr lang="hu-HU"/>
          </a:p>
        </p:txBody>
      </p:sp>
      <p:sp>
        <p:nvSpPr>
          <p:cNvPr id="17" name="Élőláb helye 16"/>
          <p:cNvSpPr>
            <a:spLocks noGrp="1"/>
          </p:cNvSpPr>
          <p:nvPr>
            <p:ph type="ftr" sz="quarter" idx="11"/>
          </p:nvPr>
        </p:nvSpPr>
        <p:spPr>
          <a:xfrm>
            <a:off x="1371600" y="5650704"/>
            <a:ext cx="5791200" cy="365125"/>
          </a:xfrm>
        </p:spPr>
        <p:txBody>
          <a:bodyPr tIns="0" bIns="0" anchor="b"/>
          <a:lstStyle>
            <a:lvl1pPr algn="r">
              <a:defRPr sz="1100"/>
            </a:lvl1pPr>
          </a:lstStyle>
          <a:p>
            <a:endParaRPr lang="hu-HU"/>
          </a:p>
        </p:txBody>
      </p:sp>
      <p:sp>
        <p:nvSpPr>
          <p:cNvPr id="29" name="Dia számának hely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213967CA-18F3-4FD4-A6EB-7460ED208F8E}" type="slidenum">
              <a:rPr lang="hu-HU" smtClean="0"/>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kumimoji="0" lang="hu-HU" smtClean="0"/>
              <a:t>Mintacím szerkesztése</a:t>
            </a:r>
            <a:endParaRPr kumimoji="0" lang="en-US"/>
          </a:p>
        </p:txBody>
      </p:sp>
      <p:sp>
        <p:nvSpPr>
          <p:cNvPr id="3" name="Függőleges szöveg helye 2"/>
          <p:cNvSpPr>
            <a:spLocks noGrp="1"/>
          </p:cNvSpPr>
          <p:nvPr>
            <p:ph type="body" orient="vert" idx="1"/>
          </p:nvPr>
        </p:nvSpPr>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p>
            <a:fld id="{9DBBED72-EE1E-4A68-B2B7-3F6C751FB40A}" type="datetimeFigureOut">
              <a:rPr lang="hu-HU" smtClean="0"/>
              <a:pPr/>
              <a:t>2014.09.27.</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213967CA-18F3-4FD4-A6EB-7460ED208F8E}" type="slidenum">
              <a:rPr lang="hu-HU" smtClean="0"/>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781800" y="381000"/>
            <a:ext cx="1905000" cy="5486400"/>
          </a:xfrm>
        </p:spPr>
        <p:txBody>
          <a:bodyPr vert="eaVert"/>
          <a:lstStyle/>
          <a:p>
            <a:r>
              <a:rPr kumimoji="0" lang="hu-HU" smtClean="0"/>
              <a:t>Mintacím szerkesztése</a:t>
            </a:r>
            <a:endParaRPr kumimoji="0" lang="en-US"/>
          </a:p>
        </p:txBody>
      </p:sp>
      <p:sp>
        <p:nvSpPr>
          <p:cNvPr id="3" name="Függőleges szöveg helye 2"/>
          <p:cNvSpPr>
            <a:spLocks noGrp="1"/>
          </p:cNvSpPr>
          <p:nvPr>
            <p:ph type="body" orient="vert" idx="1"/>
          </p:nvPr>
        </p:nvSpPr>
        <p:spPr>
          <a:xfrm>
            <a:off x="457200" y="381000"/>
            <a:ext cx="6248400" cy="5486400"/>
          </a:xfrm>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p>
            <a:fld id="{9DBBED72-EE1E-4A68-B2B7-3F6C751FB40A}" type="datetimeFigureOut">
              <a:rPr lang="hu-HU" smtClean="0"/>
              <a:pPr/>
              <a:t>2014.09.27.</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213967CA-18F3-4FD4-A6EB-7460ED208F8E}" type="slidenum">
              <a:rPr lang="hu-HU" smtClean="0"/>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a:xfrm>
            <a:off x="457200" y="267494"/>
            <a:ext cx="8229600" cy="1399032"/>
          </a:xfrm>
        </p:spPr>
        <p:txBody>
          <a:bodyPr/>
          <a:lstStyle/>
          <a:p>
            <a:r>
              <a:rPr kumimoji="0" lang="hu-HU" smtClean="0"/>
              <a:t>Mintacím szerkesztése</a:t>
            </a:r>
            <a:endParaRPr kumimoji="0" lang="en-US"/>
          </a:p>
        </p:txBody>
      </p:sp>
      <p:sp>
        <p:nvSpPr>
          <p:cNvPr id="3" name="Tartalom helye 2"/>
          <p:cNvSpPr>
            <a:spLocks noGrp="1"/>
          </p:cNvSpPr>
          <p:nvPr>
            <p:ph idx="1"/>
          </p:nvPr>
        </p:nvSpPr>
        <p:spPr>
          <a:xfrm>
            <a:off x="457200" y="1882808"/>
            <a:ext cx="8229600" cy="4572000"/>
          </a:xfrm>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a:xfrm>
            <a:off x="4791456" y="6480048"/>
            <a:ext cx="2133600" cy="301752"/>
          </a:xfrm>
        </p:spPr>
        <p:txBody>
          <a:bodyPr/>
          <a:lstStyle/>
          <a:p>
            <a:fld id="{9DBBED72-EE1E-4A68-B2B7-3F6C751FB40A}" type="datetimeFigureOut">
              <a:rPr lang="hu-HU" smtClean="0"/>
              <a:pPr/>
              <a:t>2014.09.27.</a:t>
            </a:fld>
            <a:endParaRPr lang="hu-HU"/>
          </a:p>
        </p:txBody>
      </p:sp>
      <p:sp>
        <p:nvSpPr>
          <p:cNvPr id="5" name="Élőláb helye 4"/>
          <p:cNvSpPr>
            <a:spLocks noGrp="1"/>
          </p:cNvSpPr>
          <p:nvPr>
            <p:ph type="ftr" sz="quarter" idx="11"/>
          </p:nvPr>
        </p:nvSpPr>
        <p:spPr>
          <a:xfrm>
            <a:off x="457200" y="6480969"/>
            <a:ext cx="4260056" cy="300831"/>
          </a:xfrm>
        </p:spPr>
        <p:txBody>
          <a:bodyPr/>
          <a:lstStyle/>
          <a:p>
            <a:endParaRPr lang="hu-HU"/>
          </a:p>
        </p:txBody>
      </p:sp>
      <p:sp>
        <p:nvSpPr>
          <p:cNvPr id="6" name="Dia számának helye 5"/>
          <p:cNvSpPr>
            <a:spLocks noGrp="1"/>
          </p:cNvSpPr>
          <p:nvPr>
            <p:ph type="sldNum" sz="quarter" idx="12"/>
          </p:nvPr>
        </p:nvSpPr>
        <p:spPr/>
        <p:txBody>
          <a:bodyPr/>
          <a:lstStyle/>
          <a:p>
            <a:fld id="{213967CA-18F3-4FD4-A6EB-7460ED208F8E}" type="slidenum">
              <a:rPr lang="hu-HU" smtClean="0"/>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zakaszfejléc">
    <p:bg>
      <p:bgRef idx="1002">
        <a:schemeClr val="bg1"/>
      </p:bgRef>
    </p:bg>
    <p:spTree>
      <p:nvGrpSpPr>
        <p:cNvPr id="1" name=""/>
        <p:cNvGrpSpPr/>
        <p:nvPr/>
      </p:nvGrpSpPr>
      <p:grpSpPr>
        <a:xfrm>
          <a:off x="0" y="0"/>
          <a:ext cx="0" cy="0"/>
          <a:chOff x="0" y="0"/>
          <a:chExt cx="0" cy="0"/>
        </a:xfrm>
      </p:grpSpPr>
      <p:sp>
        <p:nvSpPr>
          <p:cNvPr id="9" name="Derékszögű háromszög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Háromszög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átum helye 3"/>
          <p:cNvSpPr>
            <a:spLocks noGrp="1"/>
          </p:cNvSpPr>
          <p:nvPr>
            <p:ph type="dt" sz="half" idx="10"/>
          </p:nvPr>
        </p:nvSpPr>
        <p:spPr>
          <a:xfrm>
            <a:off x="6955632" y="6477000"/>
            <a:ext cx="2133600" cy="304800"/>
          </a:xfrm>
        </p:spPr>
        <p:txBody>
          <a:bodyPr/>
          <a:lstStyle/>
          <a:p>
            <a:fld id="{9DBBED72-EE1E-4A68-B2B7-3F6C751FB40A}" type="datetimeFigureOut">
              <a:rPr lang="hu-HU" smtClean="0"/>
              <a:pPr/>
              <a:t>2014.09.27.</a:t>
            </a:fld>
            <a:endParaRPr lang="hu-HU"/>
          </a:p>
        </p:txBody>
      </p:sp>
      <p:sp>
        <p:nvSpPr>
          <p:cNvPr id="5" name="Élőláb helye 4"/>
          <p:cNvSpPr>
            <a:spLocks noGrp="1"/>
          </p:cNvSpPr>
          <p:nvPr>
            <p:ph type="ftr" sz="quarter" idx="11"/>
          </p:nvPr>
        </p:nvSpPr>
        <p:spPr>
          <a:xfrm>
            <a:off x="2619376" y="6480969"/>
            <a:ext cx="4260056" cy="300831"/>
          </a:xfrm>
        </p:spPr>
        <p:txBody>
          <a:bodyPr/>
          <a:lstStyle/>
          <a:p>
            <a:endParaRPr lang="hu-HU"/>
          </a:p>
        </p:txBody>
      </p:sp>
      <p:sp>
        <p:nvSpPr>
          <p:cNvPr id="6" name="Dia számának helye 5"/>
          <p:cNvSpPr>
            <a:spLocks noGrp="1"/>
          </p:cNvSpPr>
          <p:nvPr>
            <p:ph type="sldNum" sz="quarter" idx="12"/>
          </p:nvPr>
        </p:nvSpPr>
        <p:spPr>
          <a:xfrm>
            <a:off x="8451056" y="809624"/>
            <a:ext cx="502920" cy="300831"/>
          </a:xfrm>
        </p:spPr>
        <p:txBody>
          <a:bodyPr/>
          <a:lstStyle/>
          <a:p>
            <a:fld id="{213967CA-18F3-4FD4-A6EB-7460ED208F8E}" type="slidenum">
              <a:rPr lang="hu-HU" smtClean="0"/>
              <a:pPr/>
              <a:t>‹#›</a:t>
            </a:fld>
            <a:endParaRPr lang="hu-HU"/>
          </a:p>
        </p:txBody>
      </p:sp>
      <p:cxnSp>
        <p:nvCxnSpPr>
          <p:cNvPr id="11" name="Egyenes összekötő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Egyenes összekötő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Cím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hu-HU" smtClean="0"/>
              <a:t>Mintacím szerkesztése</a:t>
            </a:r>
            <a:endParaRPr kumimoji="0" lang="en-US"/>
          </a:p>
        </p:txBody>
      </p:sp>
      <p:sp>
        <p:nvSpPr>
          <p:cNvPr id="3" name="Szöveg hely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u-HU" smtClean="0"/>
              <a:t>Mintaszöveg szerkesztése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marL="0" algn="l">
              <a:defRPr/>
            </a:lvl1pPr>
          </a:lstStyle>
          <a:p>
            <a:r>
              <a:rPr kumimoji="0" lang="hu-HU" smtClean="0"/>
              <a:t>Mintacím szerkesztése</a:t>
            </a:r>
            <a:endParaRPr kumimoji="0" lang="en-US"/>
          </a:p>
        </p:txBody>
      </p:sp>
      <p:sp>
        <p:nvSpPr>
          <p:cNvPr id="3" name="Tartalom helye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Tartalom helye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a:xfrm>
            <a:off x="4791456" y="6480969"/>
            <a:ext cx="2133600" cy="301752"/>
          </a:xfrm>
        </p:spPr>
        <p:txBody>
          <a:bodyPr/>
          <a:lstStyle/>
          <a:p>
            <a:fld id="{9DBBED72-EE1E-4A68-B2B7-3F6C751FB40A}" type="datetimeFigureOut">
              <a:rPr lang="hu-HU" smtClean="0"/>
              <a:pPr/>
              <a:t>2014.09.27.</a:t>
            </a:fld>
            <a:endParaRPr lang="hu-HU"/>
          </a:p>
        </p:txBody>
      </p:sp>
      <p:sp>
        <p:nvSpPr>
          <p:cNvPr id="6" name="Élőláb helye 5"/>
          <p:cNvSpPr>
            <a:spLocks noGrp="1"/>
          </p:cNvSpPr>
          <p:nvPr>
            <p:ph type="ftr" sz="quarter" idx="11"/>
          </p:nvPr>
        </p:nvSpPr>
        <p:spPr>
          <a:xfrm>
            <a:off x="457200" y="6480969"/>
            <a:ext cx="4260056" cy="301752"/>
          </a:xfrm>
        </p:spPr>
        <p:txBody>
          <a:bodyPr/>
          <a:lstStyle/>
          <a:p>
            <a:endParaRPr lang="hu-HU"/>
          </a:p>
        </p:txBody>
      </p:sp>
      <p:sp>
        <p:nvSpPr>
          <p:cNvPr id="7" name="Dia számának helye 6"/>
          <p:cNvSpPr>
            <a:spLocks noGrp="1"/>
          </p:cNvSpPr>
          <p:nvPr>
            <p:ph type="sldNum" sz="quarter" idx="12"/>
          </p:nvPr>
        </p:nvSpPr>
        <p:spPr>
          <a:xfrm>
            <a:off x="7589520" y="6480969"/>
            <a:ext cx="502920" cy="301752"/>
          </a:xfrm>
        </p:spPr>
        <p:txBody>
          <a:bodyPr/>
          <a:lstStyle/>
          <a:p>
            <a:fld id="{213967CA-18F3-4FD4-A6EB-7460ED208F8E}" type="slidenum">
              <a:rPr lang="hu-HU" smtClean="0"/>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Összehasonlítás">
    <p:bg>
      <p:bgRef idx="1002">
        <a:schemeClr val="bg2"/>
      </p:bgRef>
    </p:bg>
    <p:spTree>
      <p:nvGrpSpPr>
        <p:cNvPr id="1" name=""/>
        <p:cNvGrpSpPr/>
        <p:nvPr/>
      </p:nvGrpSpPr>
      <p:grpSpPr>
        <a:xfrm>
          <a:off x="0" y="0"/>
          <a:ext cx="0" cy="0"/>
          <a:chOff x="0" y="0"/>
          <a:chExt cx="0" cy="0"/>
        </a:xfrm>
      </p:grpSpPr>
      <p:sp>
        <p:nvSpPr>
          <p:cNvPr id="2" name="Cím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hu-HU" smtClean="0"/>
              <a:t>Mintacím szerkesztése</a:t>
            </a:r>
            <a:endParaRPr kumimoji="0" lang="en-US"/>
          </a:p>
        </p:txBody>
      </p:sp>
      <p:sp>
        <p:nvSpPr>
          <p:cNvPr id="3" name="Szöveg hely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hu-HU" smtClean="0"/>
              <a:t>Mintaszöveg szerkesztése</a:t>
            </a:r>
          </a:p>
        </p:txBody>
      </p:sp>
      <p:sp>
        <p:nvSpPr>
          <p:cNvPr id="4" name="Szöveg hely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hu-HU" smtClean="0"/>
              <a:t>Mintaszöveg szerkesztése</a:t>
            </a:r>
          </a:p>
        </p:txBody>
      </p:sp>
      <p:sp>
        <p:nvSpPr>
          <p:cNvPr id="5" name="Tartalom helye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6" name="Tartalom helye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7" name="Dátum helye 6"/>
          <p:cNvSpPr>
            <a:spLocks noGrp="1"/>
          </p:cNvSpPr>
          <p:nvPr>
            <p:ph type="dt" sz="half" idx="10"/>
          </p:nvPr>
        </p:nvSpPr>
        <p:spPr>
          <a:xfrm>
            <a:off x="4791456" y="6480969"/>
            <a:ext cx="2130552" cy="301752"/>
          </a:xfrm>
        </p:spPr>
        <p:txBody>
          <a:bodyPr/>
          <a:lstStyle/>
          <a:p>
            <a:fld id="{9DBBED72-EE1E-4A68-B2B7-3F6C751FB40A}" type="datetimeFigureOut">
              <a:rPr lang="hu-HU" smtClean="0"/>
              <a:pPr/>
              <a:t>2014.09.27.</a:t>
            </a:fld>
            <a:endParaRPr lang="hu-HU"/>
          </a:p>
        </p:txBody>
      </p:sp>
      <p:sp>
        <p:nvSpPr>
          <p:cNvPr id="8" name="Élőláb helye 7"/>
          <p:cNvSpPr>
            <a:spLocks noGrp="1"/>
          </p:cNvSpPr>
          <p:nvPr>
            <p:ph type="ftr" sz="quarter" idx="11"/>
          </p:nvPr>
        </p:nvSpPr>
        <p:spPr>
          <a:xfrm>
            <a:off x="457200" y="6480969"/>
            <a:ext cx="4261104" cy="301752"/>
          </a:xfrm>
        </p:spPr>
        <p:txBody>
          <a:bodyPr/>
          <a:lstStyle/>
          <a:p>
            <a:endParaRPr lang="hu-HU"/>
          </a:p>
        </p:txBody>
      </p:sp>
      <p:sp>
        <p:nvSpPr>
          <p:cNvPr id="9" name="Dia számának helye 8"/>
          <p:cNvSpPr>
            <a:spLocks noGrp="1"/>
          </p:cNvSpPr>
          <p:nvPr>
            <p:ph type="sldNum" sz="quarter" idx="12"/>
          </p:nvPr>
        </p:nvSpPr>
        <p:spPr>
          <a:xfrm>
            <a:off x="7589520" y="6483096"/>
            <a:ext cx="502920" cy="301752"/>
          </a:xfrm>
        </p:spPr>
        <p:txBody>
          <a:bodyPr/>
          <a:lstStyle>
            <a:lvl1pPr algn="ctr">
              <a:defRPr/>
            </a:lvl1pPr>
          </a:lstStyle>
          <a:p>
            <a:fld id="{213967CA-18F3-4FD4-A6EB-7460ED208F8E}" type="slidenum">
              <a:rPr lang="hu-HU" smtClean="0"/>
              <a:pPr/>
              <a:t>‹#›</a:t>
            </a:fld>
            <a:endParaRPr lang="hu-HU"/>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b="0"/>
            </a:lvl1pPr>
          </a:lstStyle>
          <a:p>
            <a:r>
              <a:rPr kumimoji="0" lang="hu-HU" smtClean="0"/>
              <a:t>Mintacím szerkesztése</a:t>
            </a:r>
            <a:endParaRPr kumimoji="0" lang="en-US"/>
          </a:p>
        </p:txBody>
      </p:sp>
      <p:sp>
        <p:nvSpPr>
          <p:cNvPr id="3" name="Dátum helye 2"/>
          <p:cNvSpPr>
            <a:spLocks noGrp="1"/>
          </p:cNvSpPr>
          <p:nvPr>
            <p:ph type="dt" sz="half" idx="10"/>
          </p:nvPr>
        </p:nvSpPr>
        <p:spPr/>
        <p:txBody>
          <a:bodyPr/>
          <a:lstStyle/>
          <a:p>
            <a:fld id="{9DBBED72-EE1E-4A68-B2B7-3F6C751FB40A}" type="datetimeFigureOut">
              <a:rPr lang="hu-HU" smtClean="0"/>
              <a:pPr/>
              <a:t>2014.09.27.</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213967CA-18F3-4FD4-A6EB-7460ED208F8E}" type="slidenum">
              <a:rPr lang="hu-HU" smtClean="0"/>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a:xfrm>
            <a:off x="4791456" y="6480969"/>
            <a:ext cx="2133600" cy="301752"/>
          </a:xfrm>
        </p:spPr>
        <p:txBody>
          <a:bodyPr/>
          <a:lstStyle/>
          <a:p>
            <a:fld id="{9DBBED72-EE1E-4A68-B2B7-3F6C751FB40A}" type="datetimeFigureOut">
              <a:rPr lang="hu-HU" smtClean="0"/>
              <a:pPr/>
              <a:t>2014.09.27.</a:t>
            </a:fld>
            <a:endParaRPr lang="hu-HU"/>
          </a:p>
        </p:txBody>
      </p:sp>
      <p:sp>
        <p:nvSpPr>
          <p:cNvPr id="3" name="Élőláb helye 2"/>
          <p:cNvSpPr>
            <a:spLocks noGrp="1"/>
          </p:cNvSpPr>
          <p:nvPr>
            <p:ph type="ftr" sz="quarter" idx="11"/>
          </p:nvPr>
        </p:nvSpPr>
        <p:spPr>
          <a:xfrm>
            <a:off x="457200" y="6481890"/>
            <a:ext cx="4260056" cy="300831"/>
          </a:xfrm>
        </p:spPr>
        <p:txBody>
          <a:bodyPr/>
          <a:lstStyle/>
          <a:p>
            <a:endParaRPr lang="hu-HU"/>
          </a:p>
        </p:txBody>
      </p:sp>
      <p:sp>
        <p:nvSpPr>
          <p:cNvPr id="4" name="Dia számának helye 3"/>
          <p:cNvSpPr>
            <a:spLocks noGrp="1"/>
          </p:cNvSpPr>
          <p:nvPr>
            <p:ph type="sldNum" sz="quarter" idx="12"/>
          </p:nvPr>
        </p:nvSpPr>
        <p:spPr>
          <a:xfrm>
            <a:off x="7589520" y="6480969"/>
            <a:ext cx="502920" cy="301752"/>
          </a:xfrm>
        </p:spPr>
        <p:txBody>
          <a:bodyPr/>
          <a:lstStyle/>
          <a:p>
            <a:fld id="{213967CA-18F3-4FD4-A6EB-7460ED208F8E}" type="slidenum">
              <a:rPr lang="hu-HU" smtClean="0"/>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artalomrész képaláírással">
    <p:bg>
      <p:bgRef idx="1002">
        <a:schemeClr val="bg2"/>
      </p:bgRef>
    </p:bg>
    <p:spTree>
      <p:nvGrpSpPr>
        <p:cNvPr id="1" name=""/>
        <p:cNvGrpSpPr/>
        <p:nvPr/>
      </p:nvGrpSpPr>
      <p:grpSpPr>
        <a:xfrm>
          <a:off x="0" y="0"/>
          <a:ext cx="0" cy="0"/>
          <a:chOff x="0" y="0"/>
          <a:chExt cx="0" cy="0"/>
        </a:xfrm>
      </p:grpSpPr>
      <p:sp>
        <p:nvSpPr>
          <p:cNvPr id="2" name="Cím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hu-HU" smtClean="0"/>
              <a:t>Mintacím szerkesztése</a:t>
            </a:r>
            <a:endParaRPr kumimoji="0" lang="en-US"/>
          </a:p>
        </p:txBody>
      </p:sp>
      <p:sp>
        <p:nvSpPr>
          <p:cNvPr id="3" name="Szöveg hely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hu-HU" smtClean="0"/>
              <a:t>Mintaszöveg szerkesztése</a:t>
            </a:r>
          </a:p>
        </p:txBody>
      </p:sp>
      <p:sp>
        <p:nvSpPr>
          <p:cNvPr id="4" name="Tartalom helye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a:xfrm>
            <a:off x="6278976" y="6556248"/>
            <a:ext cx="2133600" cy="301752"/>
          </a:xfrm>
        </p:spPr>
        <p:txBody>
          <a:bodyPr/>
          <a:lstStyle>
            <a:lvl1pPr>
              <a:defRPr sz="900"/>
            </a:lvl1pPr>
          </a:lstStyle>
          <a:p>
            <a:fld id="{9DBBED72-EE1E-4A68-B2B7-3F6C751FB40A}" type="datetimeFigureOut">
              <a:rPr lang="hu-HU" smtClean="0"/>
              <a:pPr/>
              <a:t>2014.09.27.</a:t>
            </a:fld>
            <a:endParaRPr lang="hu-HU"/>
          </a:p>
        </p:txBody>
      </p:sp>
      <p:sp>
        <p:nvSpPr>
          <p:cNvPr id="6" name="Élőláb helye 5"/>
          <p:cNvSpPr>
            <a:spLocks noGrp="1"/>
          </p:cNvSpPr>
          <p:nvPr>
            <p:ph type="ftr" sz="quarter" idx="11"/>
          </p:nvPr>
        </p:nvSpPr>
        <p:spPr>
          <a:xfrm>
            <a:off x="1135856" y="6556248"/>
            <a:ext cx="5143120" cy="301752"/>
          </a:xfrm>
        </p:spPr>
        <p:txBody>
          <a:bodyPr/>
          <a:lstStyle>
            <a:lvl1pPr>
              <a:defRPr sz="900"/>
            </a:lvl1pPr>
          </a:lstStyle>
          <a:p>
            <a:endParaRPr lang="hu-HU"/>
          </a:p>
        </p:txBody>
      </p:sp>
      <p:sp>
        <p:nvSpPr>
          <p:cNvPr id="7" name="Dia számának helye 6"/>
          <p:cNvSpPr>
            <a:spLocks noGrp="1"/>
          </p:cNvSpPr>
          <p:nvPr>
            <p:ph type="sldNum" sz="quarter" idx="12"/>
          </p:nvPr>
        </p:nvSpPr>
        <p:spPr>
          <a:xfrm>
            <a:off x="8410576" y="6556248"/>
            <a:ext cx="502920" cy="301752"/>
          </a:xfrm>
        </p:spPr>
        <p:txBody>
          <a:bodyPr/>
          <a:lstStyle>
            <a:lvl1pPr>
              <a:defRPr sz="900"/>
            </a:lvl1pPr>
          </a:lstStyle>
          <a:p>
            <a:fld id="{213967CA-18F3-4FD4-A6EB-7460ED208F8E}" type="slidenum">
              <a:rPr lang="hu-HU" smtClean="0"/>
              <a:pPr/>
              <a:t>‹#›</a:t>
            </a:fld>
            <a:endParaRPr lang="hu-H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bg>
      <p:bgRef idx="1002">
        <a:schemeClr val="bg1"/>
      </p:bgRef>
    </p:bg>
    <p:spTree>
      <p:nvGrpSpPr>
        <p:cNvPr id="1" name=""/>
        <p:cNvGrpSpPr/>
        <p:nvPr/>
      </p:nvGrpSpPr>
      <p:grpSpPr>
        <a:xfrm>
          <a:off x="0" y="0"/>
          <a:ext cx="0" cy="0"/>
          <a:chOff x="0" y="0"/>
          <a:chExt cx="0" cy="0"/>
        </a:xfrm>
      </p:grpSpPr>
      <p:sp>
        <p:nvSpPr>
          <p:cNvPr id="2" name="Cím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hu-HU" smtClean="0"/>
              <a:t>Mintacím szerkesztése</a:t>
            </a:r>
            <a:endParaRPr kumimoji="0" lang="en-US"/>
          </a:p>
        </p:txBody>
      </p:sp>
      <p:sp>
        <p:nvSpPr>
          <p:cNvPr id="3" name="Kép hely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hu-HU" smtClean="0"/>
              <a:t>Kép beszúrásához kattintson az ikonra</a:t>
            </a:r>
            <a:endParaRPr kumimoji="0" lang="en-US" dirty="0"/>
          </a:p>
        </p:txBody>
      </p:sp>
      <p:sp>
        <p:nvSpPr>
          <p:cNvPr id="4" name="Szöveg hely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hu-HU" smtClean="0"/>
              <a:t>Mintaszöveg szerkesztése</a:t>
            </a:r>
          </a:p>
        </p:txBody>
      </p:sp>
      <p:sp>
        <p:nvSpPr>
          <p:cNvPr id="5" name="Dátum helye 4"/>
          <p:cNvSpPr>
            <a:spLocks noGrp="1"/>
          </p:cNvSpPr>
          <p:nvPr>
            <p:ph type="dt" sz="half" idx="10"/>
          </p:nvPr>
        </p:nvSpPr>
        <p:spPr>
          <a:xfrm>
            <a:off x="6108192" y="6556248"/>
            <a:ext cx="2103120" cy="301752"/>
          </a:xfrm>
        </p:spPr>
        <p:txBody>
          <a:bodyPr/>
          <a:lstStyle>
            <a:lvl1pPr>
              <a:defRPr sz="900"/>
            </a:lvl1pPr>
          </a:lstStyle>
          <a:p>
            <a:fld id="{9DBBED72-EE1E-4A68-B2B7-3F6C751FB40A}" type="datetimeFigureOut">
              <a:rPr lang="hu-HU" smtClean="0"/>
              <a:pPr/>
              <a:t>2014.09.27.</a:t>
            </a:fld>
            <a:endParaRPr lang="hu-HU"/>
          </a:p>
        </p:txBody>
      </p:sp>
      <p:sp>
        <p:nvSpPr>
          <p:cNvPr id="6" name="Élőláb helye 5"/>
          <p:cNvSpPr>
            <a:spLocks noGrp="1"/>
          </p:cNvSpPr>
          <p:nvPr>
            <p:ph type="ftr" sz="quarter" idx="11"/>
          </p:nvPr>
        </p:nvSpPr>
        <p:spPr>
          <a:xfrm>
            <a:off x="1170432" y="6557169"/>
            <a:ext cx="4948072" cy="301752"/>
          </a:xfrm>
        </p:spPr>
        <p:txBody>
          <a:bodyPr/>
          <a:lstStyle>
            <a:lvl1pPr>
              <a:defRPr sz="900"/>
            </a:lvl1pPr>
          </a:lstStyle>
          <a:p>
            <a:endParaRPr lang="hu-HU"/>
          </a:p>
        </p:txBody>
      </p:sp>
      <p:sp>
        <p:nvSpPr>
          <p:cNvPr id="7" name="Dia számának helye 6"/>
          <p:cNvSpPr>
            <a:spLocks noGrp="1"/>
          </p:cNvSpPr>
          <p:nvPr>
            <p:ph type="sldNum" sz="quarter" idx="12"/>
          </p:nvPr>
        </p:nvSpPr>
        <p:spPr>
          <a:xfrm>
            <a:off x="8217192" y="6556248"/>
            <a:ext cx="365760" cy="301752"/>
          </a:xfrm>
        </p:spPr>
        <p:txBody>
          <a:bodyPr/>
          <a:lstStyle>
            <a:lvl1pPr algn="ctr">
              <a:defRPr sz="900"/>
            </a:lvl1pPr>
          </a:lstStyle>
          <a:p>
            <a:fld id="{213967CA-18F3-4FD4-A6EB-7460ED208F8E}" type="slidenum">
              <a:rPr lang="hu-HU" smtClean="0"/>
              <a:pPr/>
              <a:t>‹#›</a:t>
            </a:fld>
            <a:endParaRPr lang="hu-H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Derékszögű háromszög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Egyenes összekötő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Egyenes összekötő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Cím helye 21"/>
          <p:cNvSpPr>
            <a:spLocks noGrp="1"/>
          </p:cNvSpPr>
          <p:nvPr>
            <p:ph type="title"/>
          </p:nvPr>
        </p:nvSpPr>
        <p:spPr>
          <a:xfrm>
            <a:off x="457200" y="267494"/>
            <a:ext cx="8229600" cy="1399032"/>
          </a:xfrm>
          <a:prstGeom prst="rect">
            <a:avLst/>
          </a:prstGeom>
        </p:spPr>
        <p:txBody>
          <a:bodyPr vert="horz" anchor="ctr">
            <a:normAutofit/>
          </a:bodyPr>
          <a:lstStyle/>
          <a:p>
            <a:r>
              <a:rPr kumimoji="0" lang="hu-HU" smtClean="0"/>
              <a:t>Mintacím szerkesztése</a:t>
            </a:r>
            <a:endParaRPr kumimoji="0" lang="en-US"/>
          </a:p>
        </p:txBody>
      </p:sp>
      <p:sp>
        <p:nvSpPr>
          <p:cNvPr id="13" name="Szöveg hely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hu-HU" smtClean="0"/>
              <a:t>Mintaszöveg szerkesztése</a:t>
            </a:r>
          </a:p>
          <a:p>
            <a:pPr lvl="1" eaLnBrk="1" latinLnBrk="0" hangingPunct="1"/>
            <a:r>
              <a:rPr kumimoji="0" lang="hu-HU" smtClean="0"/>
              <a:t>Második szint</a:t>
            </a:r>
          </a:p>
          <a:p>
            <a:pPr lvl="2" eaLnBrk="1" latinLnBrk="0" hangingPunct="1"/>
            <a:r>
              <a:rPr kumimoji="0" lang="hu-HU" smtClean="0"/>
              <a:t>Harmadik szint</a:t>
            </a:r>
          </a:p>
          <a:p>
            <a:pPr lvl="3" eaLnBrk="1" latinLnBrk="0" hangingPunct="1"/>
            <a:r>
              <a:rPr kumimoji="0" lang="hu-HU" smtClean="0"/>
              <a:t>Negyedik szint</a:t>
            </a:r>
          </a:p>
          <a:p>
            <a:pPr lvl="4" eaLnBrk="1" latinLnBrk="0" hangingPunct="1"/>
            <a:r>
              <a:rPr kumimoji="0" lang="hu-HU" smtClean="0"/>
              <a:t>Ötödik szint</a:t>
            </a:r>
            <a:endParaRPr kumimoji="0" lang="en-US"/>
          </a:p>
        </p:txBody>
      </p:sp>
      <p:sp>
        <p:nvSpPr>
          <p:cNvPr id="14" name="Dátum hely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9DBBED72-EE1E-4A68-B2B7-3F6C751FB40A}" type="datetimeFigureOut">
              <a:rPr lang="hu-HU" smtClean="0"/>
              <a:pPr/>
              <a:t>2014.09.27.</a:t>
            </a:fld>
            <a:endParaRPr lang="hu-HU"/>
          </a:p>
        </p:txBody>
      </p:sp>
      <p:sp>
        <p:nvSpPr>
          <p:cNvPr id="3" name="Élőláb hely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hu-HU"/>
          </a:p>
        </p:txBody>
      </p:sp>
      <p:sp>
        <p:nvSpPr>
          <p:cNvPr id="23" name="Dia számának hely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213967CA-18F3-4FD4-A6EB-7460ED208F8E}" type="slidenum">
              <a:rPr lang="hu-HU" smtClean="0"/>
              <a:pPr/>
              <a:t>‹#›</a:t>
            </a:fld>
            <a:endParaRPr lang="hu-HU"/>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Layout" Target="../slideLayouts/slideLayout2.xml"/><Relationship Id="rId1" Type="http://schemas.openxmlformats.org/officeDocument/2006/relationships/tags" Target="../tags/tag10.xml"/><Relationship Id="rId6" Type="http://schemas.openxmlformats.org/officeDocument/2006/relationships/image" Target="../media/image24.jpeg"/><Relationship Id="rId5" Type="http://schemas.openxmlformats.org/officeDocument/2006/relationships/image" Target="../media/image23.jpeg"/><Relationship Id="rId4" Type="http://schemas.openxmlformats.org/officeDocument/2006/relationships/image" Target="../media/image22.jpeg"/></Relationships>
</file>

<file path=ppt/slides/_rels/slide11.xml.rels><?xml version="1.0" encoding="UTF-8" standalone="yes"?>
<Relationships xmlns="http://schemas.openxmlformats.org/package/2006/relationships"><Relationship Id="rId3" Type="http://schemas.openxmlformats.org/officeDocument/2006/relationships/image" Target="../media/image26.jpeg"/><Relationship Id="rId7" Type="http://schemas.openxmlformats.org/officeDocument/2006/relationships/image" Target="../media/image21.png"/><Relationship Id="rId2" Type="http://schemas.openxmlformats.org/officeDocument/2006/relationships/image" Target="../media/image25.jpeg"/><Relationship Id="rId1" Type="http://schemas.openxmlformats.org/officeDocument/2006/relationships/slideLayout" Target="../slideLayouts/slideLayout2.xml"/><Relationship Id="rId6" Type="http://schemas.openxmlformats.org/officeDocument/2006/relationships/image" Target="../media/image29.jpeg"/><Relationship Id="rId5" Type="http://schemas.openxmlformats.org/officeDocument/2006/relationships/image" Target="../media/image28.jpeg"/><Relationship Id="rId4" Type="http://schemas.openxmlformats.org/officeDocument/2006/relationships/image" Target="../media/image27.jpeg"/></Relationships>
</file>

<file path=ppt/slides/_rels/slide12.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30.jpeg"/><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33.jpeg"/><Relationship Id="rId4" Type="http://schemas.openxmlformats.org/officeDocument/2006/relationships/image" Target="../media/image32.jpeg"/></Relationships>
</file>

<file path=ppt/slides/_rels/slide13.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image" Target="../media/image3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7.jpeg"/><Relationship Id="rId2" Type="http://schemas.openxmlformats.org/officeDocument/2006/relationships/image" Target="../media/image36.jpeg"/><Relationship Id="rId1" Type="http://schemas.openxmlformats.org/officeDocument/2006/relationships/slideLayout" Target="../slideLayouts/slideLayout7.xml"/><Relationship Id="rId4" Type="http://schemas.openxmlformats.org/officeDocument/2006/relationships/image" Target="../media/image38.jpeg"/></Relationships>
</file>

<file path=ppt/slides/_rels/slide15.xml.rels><?xml version="1.0" encoding="UTF-8" standalone="yes"?>
<Relationships xmlns="http://schemas.openxmlformats.org/package/2006/relationships"><Relationship Id="rId3" Type="http://schemas.openxmlformats.org/officeDocument/2006/relationships/image" Target="../media/image40.jpeg"/><Relationship Id="rId2" Type="http://schemas.openxmlformats.org/officeDocument/2006/relationships/image" Target="../media/image39.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2.jpeg"/><Relationship Id="rId2" Type="http://schemas.openxmlformats.org/officeDocument/2006/relationships/image" Target="../media/image41.jpeg"/><Relationship Id="rId1" Type="http://schemas.openxmlformats.org/officeDocument/2006/relationships/slideLayout" Target="../slideLayouts/slideLayout7.xml"/><Relationship Id="rId4" Type="http://schemas.openxmlformats.org/officeDocument/2006/relationships/image" Target="../media/image43.jpeg"/></Relationships>
</file>

<file path=ppt/slides/_rels/slide17.xml.rels><?xml version="1.0" encoding="UTF-8" standalone="yes"?>
<Relationships xmlns="http://schemas.openxmlformats.org/package/2006/relationships"><Relationship Id="rId2" Type="http://schemas.openxmlformats.org/officeDocument/2006/relationships/image" Target="../media/image4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6.jpeg"/><Relationship Id="rId2" Type="http://schemas.openxmlformats.org/officeDocument/2006/relationships/image" Target="../media/image45.jpeg"/><Relationship Id="rId1" Type="http://schemas.openxmlformats.org/officeDocument/2006/relationships/slideLayout" Target="../slideLayouts/slideLayout2.xml"/><Relationship Id="rId4" Type="http://schemas.openxmlformats.org/officeDocument/2006/relationships/image" Target="../media/image47.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10.jpeg"/><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2.xml"/><Relationship Id="rId1" Type="http://schemas.openxmlformats.org/officeDocument/2006/relationships/tags" Target="../tags/tag6.xml"/><Relationship Id="rId5" Type="http://schemas.openxmlformats.org/officeDocument/2006/relationships/image" Target="../media/image13.jpeg"/><Relationship Id="rId4" Type="http://schemas.openxmlformats.org/officeDocument/2006/relationships/image" Target="../media/image12.jpeg"/></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media/image16.jpeg"/><Relationship Id="rId4" Type="http://schemas.openxmlformats.org/officeDocument/2006/relationships/image" Target="../media/image15.jpeg"/></Relationships>
</file>

<file path=ppt/slides/_rels/slide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18.jpeg"/></Relationships>
</file>

<file path=ppt/slides/_rels/slide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2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2428860" y="642918"/>
            <a:ext cx="6174596" cy="1603395"/>
          </a:xfrm>
        </p:spPr>
        <p:txBody>
          <a:bodyPr>
            <a:normAutofit/>
          </a:bodyPr>
          <a:lstStyle/>
          <a:p>
            <a:r>
              <a:rPr lang="hu-HU" dirty="0" err="1" smtClean="0">
                <a:latin typeface="Harlow Solid Italic" pitchFamily="82" charset="0"/>
              </a:rPr>
              <a:t>OMart</a:t>
            </a:r>
            <a:r>
              <a:rPr lang="hu-HU" dirty="0" smtClean="0">
                <a:latin typeface="Harlow Solid Italic" pitchFamily="82" charset="0"/>
              </a:rPr>
              <a:t> Könyvesbolt</a:t>
            </a:r>
            <a:br>
              <a:rPr lang="hu-HU" dirty="0" smtClean="0">
                <a:latin typeface="Harlow Solid Italic" pitchFamily="82" charset="0"/>
              </a:rPr>
            </a:br>
            <a:r>
              <a:rPr lang="hu-HU" dirty="0" smtClean="0">
                <a:latin typeface="Harlow Solid Italic" pitchFamily="82" charset="0"/>
              </a:rPr>
              <a:t>és Kulturális Műhely</a:t>
            </a:r>
            <a:endParaRPr lang="hu-HU" dirty="0">
              <a:latin typeface="Harlow Solid Italic" pitchFamily="82" charset="0"/>
            </a:endParaRPr>
          </a:p>
        </p:txBody>
      </p:sp>
      <p:sp>
        <p:nvSpPr>
          <p:cNvPr id="3" name="Alcím 2"/>
          <p:cNvSpPr>
            <a:spLocks noGrp="1"/>
          </p:cNvSpPr>
          <p:nvPr>
            <p:ph type="subTitle" idx="1"/>
          </p:nvPr>
        </p:nvSpPr>
        <p:spPr/>
        <p:txBody>
          <a:bodyPr/>
          <a:lstStyle/>
          <a:p>
            <a:r>
              <a:rPr lang="hu-HU" dirty="0" smtClean="0">
                <a:latin typeface="Harlow Solid Italic" pitchFamily="82" charset="0"/>
              </a:rPr>
              <a:t>Oláh Gizella és B. Molnár Albert</a:t>
            </a:r>
            <a:endParaRPr lang="hu-HU" dirty="0">
              <a:latin typeface="Harlow Solid Italic" pitchFamily="82" charset="0"/>
            </a:endParaRPr>
          </a:p>
        </p:txBody>
      </p:sp>
      <p:pic>
        <p:nvPicPr>
          <p:cNvPr id="5" name="Kép 4" descr="OM 001.jpg"/>
          <p:cNvPicPr>
            <a:picLocks noChangeAspect="1"/>
          </p:cNvPicPr>
          <p:nvPr/>
        </p:nvPicPr>
        <p:blipFill>
          <a:blip r:embed="rId3" cstate="email"/>
          <a:stretch>
            <a:fillRect/>
          </a:stretch>
        </p:blipFill>
        <p:spPr>
          <a:xfrm>
            <a:off x="467544" y="620688"/>
            <a:ext cx="1798320" cy="1524000"/>
          </a:xfrm>
          <a:prstGeom prst="rect">
            <a:avLst/>
          </a:prstGeom>
        </p:spPr>
      </p:pic>
      <p:pic>
        <p:nvPicPr>
          <p:cNvPr id="6" name="Kép 5" descr="OM 035.c.jpg"/>
          <p:cNvPicPr>
            <a:picLocks noChangeAspect="1"/>
          </p:cNvPicPr>
          <p:nvPr/>
        </p:nvPicPr>
        <p:blipFill>
          <a:blip r:embed="rId4" cstate="email"/>
          <a:stretch>
            <a:fillRect/>
          </a:stretch>
        </p:blipFill>
        <p:spPr>
          <a:xfrm>
            <a:off x="4283968" y="3284984"/>
            <a:ext cx="2932176" cy="2743200"/>
          </a:xfrm>
          <a:prstGeom prst="rect">
            <a:avLst/>
          </a:prstGeom>
        </p:spPr>
      </p:pic>
    </p:spTree>
    <p:custDataLst>
      <p:tags r:id="rId1"/>
    </p:custDataLst>
  </p:cSld>
  <p:clrMapOvr>
    <a:masterClrMapping/>
  </p:clrMapOvr>
  <p:transition advTm="16582">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iterate type="lt">
                                    <p:tmPct val="0"/>
                                  </p:iterate>
                                  <p:childTnLst>
                                    <p:set>
                                      <p:cBhvr>
                                        <p:cTn id="6" dur="1" fill="hold">
                                          <p:stCondLst>
                                            <p:cond delay="0"/>
                                          </p:stCondLst>
                                        </p:cTn>
                                        <p:tgtEl>
                                          <p:spTgt spid="5"/>
                                        </p:tgtEl>
                                        <p:attrNameLst>
                                          <p:attrName>style.visibility</p:attrName>
                                        </p:attrNameLst>
                                      </p:cBhvr>
                                      <p:to>
                                        <p:strVal val="visible"/>
                                      </p:to>
                                    </p:set>
                                    <p:animEffect transition="in" filter="fade">
                                      <p:cBhvr>
                                        <p:cTn id="7" dur="770" decel="100000"/>
                                        <p:tgtEl>
                                          <p:spTgt spid="5"/>
                                        </p:tgtEl>
                                      </p:cBhvr>
                                    </p:animEffect>
                                    <p:animScale>
                                      <p:cBhvr>
                                        <p:cTn id="8" dur="770" decel="100000"/>
                                        <p:tgtEl>
                                          <p:spTgt spid="5"/>
                                        </p:tgtEl>
                                      </p:cBhvr>
                                      <p:from x="10000" y="10000"/>
                                      <p:to x="200000" y="450000"/>
                                    </p:animScale>
                                    <p:animScale>
                                      <p:cBhvr>
                                        <p:cTn id="9" dur="1230" accel="100000" fill="hold">
                                          <p:stCondLst>
                                            <p:cond delay="770"/>
                                          </p:stCondLst>
                                        </p:cTn>
                                        <p:tgtEl>
                                          <p:spTgt spid="5"/>
                                        </p:tgtEl>
                                      </p:cBhvr>
                                      <p:from x="200000" y="450000"/>
                                      <p:to x="100000" y="100000"/>
                                    </p:animScale>
                                    <p:set>
                                      <p:cBhvr>
                                        <p:cTn id="10" dur="770" fill="hold"/>
                                        <p:tgtEl>
                                          <p:spTgt spid="5"/>
                                        </p:tgtEl>
                                        <p:attrNameLst>
                                          <p:attrName>ppt_x</p:attrName>
                                        </p:attrNameLst>
                                      </p:cBhvr>
                                      <p:to>
                                        <p:strVal val="(0.5)"/>
                                      </p:to>
                                    </p:set>
                                    <p:anim from="(0.5)" to="(#ppt_x)" calcmode="lin" valueType="num">
                                      <p:cBhvr>
                                        <p:cTn id="11" dur="1230" accel="100000" fill="hold">
                                          <p:stCondLst>
                                            <p:cond delay="770"/>
                                          </p:stCondLst>
                                        </p:cTn>
                                        <p:tgtEl>
                                          <p:spTgt spid="5"/>
                                        </p:tgtEl>
                                        <p:attrNameLst>
                                          <p:attrName>ppt_x</p:attrName>
                                        </p:attrNameLst>
                                      </p:cBhvr>
                                    </p:anim>
                                    <p:set>
                                      <p:cBhvr>
                                        <p:cTn id="12" dur="770" fill="hold"/>
                                        <p:tgtEl>
                                          <p:spTgt spid="5"/>
                                        </p:tgtEl>
                                        <p:attrNameLst>
                                          <p:attrName>ppt_y</p:attrName>
                                        </p:attrNameLst>
                                      </p:cBhvr>
                                      <p:to>
                                        <p:strVal val="(#ppt_y+0.4)"/>
                                      </p:to>
                                    </p:set>
                                    <p:anim from="(#ppt_y+0.4)" to="(#ppt_y)" calcmode="lin" valueType="num">
                                      <p:cBhvr>
                                        <p:cTn id="13" dur="1230" accel="100000" fill="hold">
                                          <p:stCondLst>
                                            <p:cond delay="770"/>
                                          </p:stCondLst>
                                        </p:cTn>
                                        <p:tgtEl>
                                          <p:spTgt spid="5"/>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31" presetClass="entr" presetSubtype="0" fill="hold" nodeType="clickEffect">
                                  <p:stCondLst>
                                    <p:cond delay="0"/>
                                  </p:stCondLst>
                                  <p:iterate type="lt">
                                    <p:tmPct val="5000"/>
                                  </p:iterate>
                                  <p:childTnLst>
                                    <p:set>
                                      <p:cBhvr>
                                        <p:cTn id="17" dur="1" fill="hold">
                                          <p:stCondLst>
                                            <p:cond delay="0"/>
                                          </p:stCondLst>
                                        </p:cTn>
                                        <p:tgtEl>
                                          <p:spTgt spid="5"/>
                                        </p:tgtEl>
                                        <p:attrNameLst>
                                          <p:attrName>style.visibility</p:attrName>
                                        </p:attrNameLst>
                                      </p:cBhvr>
                                      <p:to>
                                        <p:strVal val="visible"/>
                                      </p:to>
                                    </p:set>
                                    <p:anim calcmode="lin" valueType="num">
                                      <p:cBhvr>
                                        <p:cTn id="18" dur="2000" fill="hold"/>
                                        <p:tgtEl>
                                          <p:spTgt spid="5"/>
                                        </p:tgtEl>
                                        <p:attrNameLst>
                                          <p:attrName>ppt_w</p:attrName>
                                        </p:attrNameLst>
                                      </p:cBhvr>
                                      <p:tavLst>
                                        <p:tav tm="0">
                                          <p:val>
                                            <p:fltVal val="0"/>
                                          </p:val>
                                        </p:tav>
                                        <p:tav tm="100000">
                                          <p:val>
                                            <p:strVal val="#ppt_w"/>
                                          </p:val>
                                        </p:tav>
                                      </p:tavLst>
                                    </p:anim>
                                    <p:anim calcmode="lin" valueType="num">
                                      <p:cBhvr>
                                        <p:cTn id="19" dur="2000" fill="hold"/>
                                        <p:tgtEl>
                                          <p:spTgt spid="5"/>
                                        </p:tgtEl>
                                        <p:attrNameLst>
                                          <p:attrName>ppt_h</p:attrName>
                                        </p:attrNameLst>
                                      </p:cBhvr>
                                      <p:tavLst>
                                        <p:tav tm="0">
                                          <p:val>
                                            <p:fltVal val="0"/>
                                          </p:val>
                                        </p:tav>
                                        <p:tav tm="100000">
                                          <p:val>
                                            <p:strVal val="#ppt_h"/>
                                          </p:val>
                                        </p:tav>
                                      </p:tavLst>
                                    </p:anim>
                                    <p:anim calcmode="lin" valueType="num">
                                      <p:cBhvr>
                                        <p:cTn id="20" dur="2000" fill="hold"/>
                                        <p:tgtEl>
                                          <p:spTgt spid="5"/>
                                        </p:tgtEl>
                                        <p:attrNameLst>
                                          <p:attrName>style.rotation</p:attrName>
                                        </p:attrNameLst>
                                      </p:cBhvr>
                                      <p:tavLst>
                                        <p:tav tm="0">
                                          <p:val>
                                            <p:fltVal val="90"/>
                                          </p:val>
                                        </p:tav>
                                        <p:tav tm="100000">
                                          <p:val>
                                            <p:fltVal val="0"/>
                                          </p:val>
                                        </p:tav>
                                      </p:tavLst>
                                    </p:anim>
                                    <p:animEffect transition="in" filter="fade">
                                      <p:cBhvr>
                                        <p:cTn id="21" dur="20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nodeType="click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p:cTn id="26" dur="2000" fill="hold"/>
                                        <p:tgtEl>
                                          <p:spTgt spid="6"/>
                                        </p:tgtEl>
                                        <p:attrNameLst>
                                          <p:attrName>ppt_w</p:attrName>
                                        </p:attrNameLst>
                                      </p:cBhvr>
                                      <p:tavLst>
                                        <p:tav tm="0">
                                          <p:val>
                                            <p:strVal val="#ppt_w*0.70"/>
                                          </p:val>
                                        </p:tav>
                                        <p:tav tm="100000">
                                          <p:val>
                                            <p:strVal val="#ppt_w"/>
                                          </p:val>
                                        </p:tav>
                                      </p:tavLst>
                                    </p:anim>
                                    <p:anim calcmode="lin" valueType="num">
                                      <p:cBhvr>
                                        <p:cTn id="27" dur="2000" fill="hold"/>
                                        <p:tgtEl>
                                          <p:spTgt spid="6"/>
                                        </p:tgtEl>
                                        <p:attrNameLst>
                                          <p:attrName>ppt_h</p:attrName>
                                        </p:attrNameLst>
                                      </p:cBhvr>
                                      <p:tavLst>
                                        <p:tav tm="0">
                                          <p:val>
                                            <p:strVal val="#ppt_h"/>
                                          </p:val>
                                        </p:tav>
                                        <p:tav tm="100000">
                                          <p:val>
                                            <p:strVal val="#ppt_h"/>
                                          </p:val>
                                        </p:tav>
                                      </p:tavLst>
                                    </p:anim>
                                    <p:animEffect transition="in" filter="fade">
                                      <p:cBhvr>
                                        <p:cTn id="28"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142844" y="214290"/>
            <a:ext cx="8534752" cy="3811864"/>
          </a:xfrm>
        </p:spPr>
        <p:txBody>
          <a:bodyPr>
            <a:normAutofit/>
          </a:bodyPr>
          <a:lstStyle/>
          <a:p>
            <a:pPr marL="0" indent="0">
              <a:buNone/>
            </a:pPr>
            <a:r>
              <a:rPr lang="hu-HU" sz="2000" dirty="0" smtClean="0"/>
              <a:t>Ezek a sikeres szereplések felvetik a kérdést, hogy eredményeik-</a:t>
            </a:r>
            <a:br>
              <a:rPr lang="hu-HU" sz="2000" dirty="0" smtClean="0"/>
            </a:br>
            <a:r>
              <a:rPr lang="hu-HU" sz="2000" dirty="0" err="1" smtClean="0"/>
              <a:t>nek</a:t>
            </a:r>
            <a:r>
              <a:rPr lang="hu-HU" sz="2000" dirty="0" smtClean="0"/>
              <a:t> van-e köze, ahhoz, hogy 2013-ban Gyomaendrődön került megrendezésre a z Internet versfesztivál? S rögtön adódik egy</a:t>
            </a:r>
            <a:br>
              <a:rPr lang="hu-HU" sz="2000" dirty="0" smtClean="0"/>
            </a:br>
            <a:r>
              <a:rPr lang="hu-HU" sz="2000" dirty="0" smtClean="0"/>
              <a:t>másik kérdés is. Mekkora munkát, milyen szervezést igényel egy ilyen nagyszabású rendezvény lebonyolítása?</a:t>
            </a:r>
          </a:p>
          <a:p>
            <a:pPr marL="0" indent="0">
              <a:buNone/>
            </a:pPr>
            <a:endParaRPr lang="hu-HU" sz="2000" dirty="0" smtClean="0"/>
          </a:p>
          <a:p>
            <a:pPr marL="0" indent="0">
              <a:buNone/>
            </a:pPr>
            <a:r>
              <a:rPr lang="hu-HU" sz="2000" dirty="0" smtClean="0"/>
              <a:t>Nem, nincs ez a mi elhatározásunk volt, hogy a Gergely Ágnes születésnapja alkalmából mi rendezzük meg az internet versfesztivált. Ez egy 4 napos rendezvény volt, ami itt kezdődött a </a:t>
            </a:r>
            <a:r>
              <a:rPr lang="hu-HU" sz="2000" dirty="0" err="1" smtClean="0"/>
              <a:t>Hangrafogó</a:t>
            </a:r>
            <a:r>
              <a:rPr lang="hu-HU" sz="2000" dirty="0" smtClean="0"/>
              <a:t> együttes koncertjével. 8 hónapos éjszakai munkát jelentett. Munka mellett éjszaka, interneten folyt a szervezés.</a:t>
            </a:r>
            <a:endParaRPr lang="hu-HU" sz="2000" dirty="0"/>
          </a:p>
        </p:txBody>
      </p:sp>
      <p:sp>
        <p:nvSpPr>
          <p:cNvPr id="4" name="Téglalap 3"/>
          <p:cNvSpPr/>
          <p:nvPr/>
        </p:nvSpPr>
        <p:spPr>
          <a:xfrm>
            <a:off x="857224" y="4214818"/>
            <a:ext cx="7374058" cy="2308324"/>
          </a:xfrm>
          <a:prstGeom prst="rect">
            <a:avLst/>
          </a:prstGeom>
        </p:spPr>
        <p:txBody>
          <a:bodyPr wrap="square">
            <a:spAutoFit/>
          </a:bodyPr>
          <a:lstStyle/>
          <a:p>
            <a:pPr algn="ctr"/>
            <a:r>
              <a:rPr lang="hu-HU" b="1" dirty="0"/>
              <a:t>VI.</a:t>
            </a:r>
            <a:br>
              <a:rPr lang="hu-HU" b="1" dirty="0"/>
            </a:br>
            <a:r>
              <a:rPr lang="hu-HU" b="1" dirty="0"/>
              <a:t>INTERNETVERS FESZTIVÁLT</a:t>
            </a:r>
            <a:r>
              <a:rPr lang="hu-HU" dirty="0" smtClean="0"/>
              <a:t/>
            </a:r>
            <a:br>
              <a:rPr lang="hu-HU" dirty="0" smtClean="0"/>
            </a:br>
            <a:r>
              <a:rPr lang="hu-HU" dirty="0"/>
              <a:t>énekelt és megzenésített versek </a:t>
            </a:r>
            <a:endParaRPr lang="hu-HU" dirty="0" smtClean="0"/>
          </a:p>
          <a:p>
            <a:pPr algn="ctr"/>
            <a:r>
              <a:rPr lang="hu-HU" dirty="0" smtClean="0"/>
              <a:t>előadói </a:t>
            </a:r>
            <a:r>
              <a:rPr lang="hu-HU" dirty="0"/>
              <a:t>számára.</a:t>
            </a:r>
            <a:r>
              <a:rPr lang="hu-HU" dirty="0" smtClean="0"/>
              <a:t/>
            </a:r>
            <a:br>
              <a:rPr lang="hu-HU" dirty="0" smtClean="0"/>
            </a:br>
            <a:r>
              <a:rPr lang="hu-HU" dirty="0" smtClean="0"/>
              <a:t/>
            </a:r>
            <a:br>
              <a:rPr lang="hu-HU" dirty="0" smtClean="0"/>
            </a:br>
            <a:r>
              <a:rPr lang="hu-HU" dirty="0"/>
              <a:t>A rendezvény egyúttal három nagy magyar költő,</a:t>
            </a:r>
            <a:r>
              <a:rPr lang="hu-HU" dirty="0" smtClean="0"/>
              <a:t/>
            </a:r>
            <a:br>
              <a:rPr lang="hu-HU" dirty="0" smtClean="0"/>
            </a:br>
            <a:r>
              <a:rPr lang="hu-HU" b="1" dirty="0"/>
              <a:t>Weöres Sándor 100.</a:t>
            </a:r>
            <a:r>
              <a:rPr lang="hu-HU" dirty="0"/>
              <a:t>, </a:t>
            </a:r>
            <a:r>
              <a:rPr lang="hu-HU" b="1" dirty="0"/>
              <a:t>Határ Győző 99.</a:t>
            </a:r>
            <a:r>
              <a:rPr lang="hu-HU" dirty="0"/>
              <a:t> és </a:t>
            </a:r>
            <a:r>
              <a:rPr lang="hu-HU" b="1" dirty="0"/>
              <a:t>Gergely Ágnes 80.</a:t>
            </a:r>
            <a:r>
              <a:rPr lang="hu-HU" dirty="0" smtClean="0"/>
              <a:t/>
            </a:r>
            <a:br>
              <a:rPr lang="hu-HU" dirty="0" smtClean="0"/>
            </a:br>
            <a:r>
              <a:rPr lang="hu-HU" dirty="0"/>
              <a:t>születési évfordulójáról emlékezik meg</a:t>
            </a:r>
            <a:r>
              <a:rPr lang="hu-HU" dirty="0" smtClean="0"/>
              <a:t>.</a:t>
            </a:r>
            <a:endParaRPr lang="hu-HU" dirty="0"/>
          </a:p>
        </p:txBody>
      </p:sp>
      <p:pic>
        <p:nvPicPr>
          <p:cNvPr id="5" name="Kép 4" descr="130417_vi._internetvers_fesztival.png"/>
          <p:cNvPicPr>
            <a:picLocks noChangeAspect="1"/>
          </p:cNvPicPr>
          <p:nvPr/>
        </p:nvPicPr>
        <p:blipFill>
          <a:blip r:embed="rId3" cstate="email"/>
          <a:stretch>
            <a:fillRect/>
          </a:stretch>
        </p:blipFill>
        <p:spPr>
          <a:xfrm>
            <a:off x="8072462" y="228582"/>
            <a:ext cx="914402" cy="914402"/>
          </a:xfrm>
          <a:prstGeom prst="rect">
            <a:avLst/>
          </a:prstGeom>
        </p:spPr>
      </p:pic>
      <p:pic>
        <p:nvPicPr>
          <p:cNvPr id="6" name="Kép 5" descr="images (1).jpg"/>
          <p:cNvPicPr>
            <a:picLocks noChangeAspect="1"/>
          </p:cNvPicPr>
          <p:nvPr/>
        </p:nvPicPr>
        <p:blipFill>
          <a:blip r:embed="rId4" cstate="email"/>
          <a:stretch>
            <a:fillRect/>
          </a:stretch>
        </p:blipFill>
        <p:spPr>
          <a:xfrm>
            <a:off x="2071670" y="3857628"/>
            <a:ext cx="981075" cy="895350"/>
          </a:xfrm>
          <a:prstGeom prst="rect">
            <a:avLst/>
          </a:prstGeom>
        </p:spPr>
      </p:pic>
      <p:pic>
        <p:nvPicPr>
          <p:cNvPr id="7" name="Kép 6" descr="images.jpg"/>
          <p:cNvPicPr>
            <a:picLocks noChangeAspect="1"/>
          </p:cNvPicPr>
          <p:nvPr/>
        </p:nvPicPr>
        <p:blipFill>
          <a:blip r:embed="rId5" cstate="email"/>
          <a:stretch>
            <a:fillRect/>
          </a:stretch>
        </p:blipFill>
        <p:spPr>
          <a:xfrm>
            <a:off x="251520" y="4005064"/>
            <a:ext cx="1524000" cy="1905000"/>
          </a:xfrm>
          <a:prstGeom prst="rect">
            <a:avLst/>
          </a:prstGeom>
        </p:spPr>
      </p:pic>
      <p:pic>
        <p:nvPicPr>
          <p:cNvPr id="8" name="Kép 7" descr="130502_29316.jpg"/>
          <p:cNvPicPr>
            <a:picLocks noChangeAspect="1"/>
          </p:cNvPicPr>
          <p:nvPr/>
        </p:nvPicPr>
        <p:blipFill>
          <a:blip r:embed="rId6" cstate="email"/>
          <a:stretch>
            <a:fillRect/>
          </a:stretch>
        </p:blipFill>
        <p:spPr>
          <a:xfrm rot="965238">
            <a:off x="6480802" y="4104519"/>
            <a:ext cx="2482336" cy="1656184"/>
          </a:xfrm>
          <a:prstGeom prst="rect">
            <a:avLst/>
          </a:prstGeom>
        </p:spPr>
      </p:pic>
    </p:spTree>
    <p:custDataLst>
      <p:tags r:id="rId1"/>
    </p:custDataLst>
  </p:cSld>
  <p:clrMapOvr>
    <a:masterClrMapping/>
  </p:clrMapOvr>
  <p:transition advTm="2240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from="(-#ppt_w/2)" to="(#ppt_x)" calcmode="lin" valueType="num">
                                      <p:cBhvr>
                                        <p:cTn id="7" dur="1200" fill="hold">
                                          <p:stCondLst>
                                            <p:cond delay="0"/>
                                          </p:stCondLst>
                                        </p:cTn>
                                        <p:tgtEl>
                                          <p:spTgt spid="3">
                                            <p:txEl>
                                              <p:pRg st="0" end="0"/>
                                            </p:txEl>
                                          </p:spTgt>
                                        </p:tgtEl>
                                        <p:attrNameLst>
                                          <p:attrName>ppt_x</p:attrName>
                                        </p:attrNameLst>
                                      </p:cBhvr>
                                    </p:anim>
                                    <p:anim from="0" to="-1.0" calcmode="lin" valueType="num">
                                      <p:cBhvr>
                                        <p:cTn id="8" dur="400" decel="50000" autoRev="1" fill="hold">
                                          <p:stCondLst>
                                            <p:cond delay="1200"/>
                                          </p:stCondLst>
                                        </p:cTn>
                                        <p:tgtEl>
                                          <p:spTgt spid="3">
                                            <p:txEl>
                                              <p:pRg st="0" end="0"/>
                                            </p:txEl>
                                          </p:spTgt>
                                        </p:tgtEl>
                                        <p:attrNameLst>
                                          <p:attrName>xshear</p:attrName>
                                        </p:attrNameLst>
                                      </p:cBhvr>
                                    </p:anim>
                                    <p:animScale>
                                      <p:cBhvr>
                                        <p:cTn id="9" dur="400" decel="100000" autoRev="1" fill="hold">
                                          <p:stCondLst>
                                            <p:cond delay="1200"/>
                                          </p:stCondLst>
                                        </p:cTn>
                                        <p:tgtEl>
                                          <p:spTgt spid="3">
                                            <p:txEl>
                                              <p:pRg st="0" end="0"/>
                                            </p:txEl>
                                          </p:spTgt>
                                        </p:tgtEl>
                                      </p:cBhvr>
                                      <p:from x="100000" y="100000"/>
                                      <p:to x="80000" y="100000"/>
                                    </p:animScale>
                                    <p:anim by="(#ppt_h/3+#ppt_w*0.1)" calcmode="lin" valueType="num">
                                      <p:cBhvr additive="sum">
                                        <p:cTn id="10" dur="400" decel="100000" autoRev="1" fill="hold">
                                          <p:stCondLst>
                                            <p:cond delay="1200"/>
                                          </p:stCondLst>
                                        </p:cTn>
                                        <p:tgtEl>
                                          <p:spTgt spid="3">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from="(-#ppt_w/2)" to="(#ppt_x)" calcmode="lin" valueType="num">
                                      <p:cBhvr>
                                        <p:cTn id="15" dur="1200" fill="hold">
                                          <p:stCondLst>
                                            <p:cond delay="0"/>
                                          </p:stCondLst>
                                        </p:cTn>
                                        <p:tgtEl>
                                          <p:spTgt spid="3">
                                            <p:txEl>
                                              <p:pRg st="2" end="2"/>
                                            </p:txEl>
                                          </p:spTgt>
                                        </p:tgtEl>
                                        <p:attrNameLst>
                                          <p:attrName>ppt_x</p:attrName>
                                        </p:attrNameLst>
                                      </p:cBhvr>
                                    </p:anim>
                                    <p:anim from="0" to="-1.0" calcmode="lin" valueType="num">
                                      <p:cBhvr>
                                        <p:cTn id="16" dur="400" decel="50000" autoRev="1" fill="hold">
                                          <p:stCondLst>
                                            <p:cond delay="1200"/>
                                          </p:stCondLst>
                                        </p:cTn>
                                        <p:tgtEl>
                                          <p:spTgt spid="3">
                                            <p:txEl>
                                              <p:pRg st="2" end="2"/>
                                            </p:txEl>
                                          </p:spTgt>
                                        </p:tgtEl>
                                        <p:attrNameLst>
                                          <p:attrName>xshear</p:attrName>
                                        </p:attrNameLst>
                                      </p:cBhvr>
                                    </p:anim>
                                    <p:animScale>
                                      <p:cBhvr>
                                        <p:cTn id="17" dur="400" decel="100000" autoRev="1" fill="hold">
                                          <p:stCondLst>
                                            <p:cond delay="1200"/>
                                          </p:stCondLst>
                                        </p:cTn>
                                        <p:tgtEl>
                                          <p:spTgt spid="3">
                                            <p:txEl>
                                              <p:pRg st="2" end="2"/>
                                            </p:txEl>
                                          </p:spTgt>
                                        </p:tgtEl>
                                      </p:cBhvr>
                                      <p:from x="100000" y="100000"/>
                                      <p:to x="80000" y="100000"/>
                                    </p:animScale>
                                    <p:anim by="(#ppt_h/3+#ppt_w*0.1)" calcmode="lin" valueType="num">
                                      <p:cBhvr additive="sum">
                                        <p:cTn id="18" dur="400" decel="100000" autoRev="1" fill="hold">
                                          <p:stCondLst>
                                            <p:cond delay="1200"/>
                                          </p:stCondLst>
                                        </p:cTn>
                                        <p:tgtEl>
                                          <p:spTgt spid="3">
                                            <p:txEl>
                                              <p:pRg st="2" end="2"/>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iterate type="lt">
                                    <p:tmPct val="5000"/>
                                  </p:iterate>
                                  <p:childTnLst>
                                    <p:set>
                                      <p:cBhvr>
                                        <p:cTn id="22" dur="1" fill="hold">
                                          <p:stCondLst>
                                            <p:cond delay="0"/>
                                          </p:stCondLst>
                                        </p:cTn>
                                        <p:tgtEl>
                                          <p:spTgt spid="5"/>
                                        </p:tgtEl>
                                        <p:attrNameLst>
                                          <p:attrName>style.visibility</p:attrName>
                                        </p:attrNameLst>
                                      </p:cBhvr>
                                      <p:to>
                                        <p:strVal val="visible"/>
                                      </p:to>
                                    </p:set>
                                    <p:anim calcmode="lin" valueType="num">
                                      <p:cBhvr>
                                        <p:cTn id="23" dur="1000" fill="hold"/>
                                        <p:tgtEl>
                                          <p:spTgt spid="5"/>
                                        </p:tgtEl>
                                        <p:attrNameLst>
                                          <p:attrName>ppt_w</p:attrName>
                                        </p:attrNameLst>
                                      </p:cBhvr>
                                      <p:tavLst>
                                        <p:tav tm="0">
                                          <p:val>
                                            <p:fltVal val="0"/>
                                          </p:val>
                                        </p:tav>
                                        <p:tav tm="100000">
                                          <p:val>
                                            <p:strVal val="#ppt_w"/>
                                          </p:val>
                                        </p:tav>
                                      </p:tavLst>
                                    </p:anim>
                                    <p:anim calcmode="lin" valueType="num">
                                      <p:cBhvr>
                                        <p:cTn id="24" dur="1000" fill="hold"/>
                                        <p:tgtEl>
                                          <p:spTgt spid="5"/>
                                        </p:tgtEl>
                                        <p:attrNameLst>
                                          <p:attrName>ppt_h</p:attrName>
                                        </p:attrNameLst>
                                      </p:cBhvr>
                                      <p:tavLst>
                                        <p:tav tm="0">
                                          <p:val>
                                            <p:fltVal val="0"/>
                                          </p:val>
                                        </p:tav>
                                        <p:tav tm="100000">
                                          <p:val>
                                            <p:strVal val="#ppt_h"/>
                                          </p:val>
                                        </p:tav>
                                      </p:tavLst>
                                    </p:anim>
                                    <p:anim calcmode="lin" valueType="num">
                                      <p:cBhvr>
                                        <p:cTn id="25" dur="1000" fill="hold"/>
                                        <p:tgtEl>
                                          <p:spTgt spid="5"/>
                                        </p:tgtEl>
                                        <p:attrNameLst>
                                          <p:attrName>style.rotation</p:attrName>
                                        </p:attrNameLst>
                                      </p:cBhvr>
                                      <p:tavLst>
                                        <p:tav tm="0">
                                          <p:val>
                                            <p:fltVal val="90"/>
                                          </p:val>
                                        </p:tav>
                                        <p:tav tm="100000">
                                          <p:val>
                                            <p:fltVal val="0"/>
                                          </p:val>
                                        </p:tav>
                                      </p:tavLst>
                                    </p:anim>
                                    <p:animEffect transition="in" filter="fade">
                                      <p:cBhvr>
                                        <p:cTn id="26" dur="10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box(in)">
                                      <p:cBhvr>
                                        <p:cTn id="31" dur="5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21" presetClass="entr" presetSubtype="4" fill="hold"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wheel(4)">
                                      <p:cBhvr>
                                        <p:cTn id="36" dur="2000"/>
                                        <p:tgtEl>
                                          <p:spTgt spid="8"/>
                                        </p:tgtEl>
                                      </p:cBhvr>
                                    </p:animEffect>
                                  </p:childTnLst>
                                </p:cTn>
                              </p:par>
                            </p:childTnLst>
                          </p:cTn>
                        </p:par>
                      </p:childTnLst>
                    </p:cTn>
                  </p:par>
                  <p:par>
                    <p:cTn id="37" fill="hold">
                      <p:stCondLst>
                        <p:cond delay="indefinite"/>
                      </p:stCondLst>
                      <p:childTnLst>
                        <p:par>
                          <p:cTn id="38" fill="hold">
                            <p:stCondLst>
                              <p:cond delay="0"/>
                            </p:stCondLst>
                            <p:childTnLst>
                              <p:par>
                                <p:cTn id="39" presetID="15" presetClass="entr" presetSubtype="0" fill="hold" nodeType="clickEffect">
                                  <p:stCondLst>
                                    <p:cond delay="0"/>
                                  </p:stCondLst>
                                  <p:childTnLst>
                                    <p:set>
                                      <p:cBhvr>
                                        <p:cTn id="40" dur="1" fill="hold">
                                          <p:stCondLst>
                                            <p:cond delay="0"/>
                                          </p:stCondLst>
                                        </p:cTn>
                                        <p:tgtEl>
                                          <p:spTgt spid="6"/>
                                        </p:tgtEl>
                                        <p:attrNameLst>
                                          <p:attrName>style.visibility</p:attrName>
                                        </p:attrNameLst>
                                      </p:cBhvr>
                                      <p:to>
                                        <p:strVal val="visible"/>
                                      </p:to>
                                    </p:set>
                                    <p:anim calcmode="lin" valueType="num">
                                      <p:cBhvr>
                                        <p:cTn id="41" dur="2000" fill="hold"/>
                                        <p:tgtEl>
                                          <p:spTgt spid="6"/>
                                        </p:tgtEl>
                                        <p:attrNameLst>
                                          <p:attrName>ppt_w</p:attrName>
                                        </p:attrNameLst>
                                      </p:cBhvr>
                                      <p:tavLst>
                                        <p:tav tm="0">
                                          <p:val>
                                            <p:fltVal val="0"/>
                                          </p:val>
                                        </p:tav>
                                        <p:tav tm="100000">
                                          <p:val>
                                            <p:strVal val="#ppt_w"/>
                                          </p:val>
                                        </p:tav>
                                      </p:tavLst>
                                    </p:anim>
                                    <p:anim calcmode="lin" valueType="num">
                                      <p:cBhvr>
                                        <p:cTn id="42" dur="2000" fill="hold"/>
                                        <p:tgtEl>
                                          <p:spTgt spid="6"/>
                                        </p:tgtEl>
                                        <p:attrNameLst>
                                          <p:attrName>ppt_h</p:attrName>
                                        </p:attrNameLst>
                                      </p:cBhvr>
                                      <p:tavLst>
                                        <p:tav tm="0">
                                          <p:val>
                                            <p:fltVal val="0"/>
                                          </p:val>
                                        </p:tav>
                                        <p:tav tm="100000">
                                          <p:val>
                                            <p:strVal val="#ppt_h"/>
                                          </p:val>
                                        </p:tav>
                                      </p:tavLst>
                                    </p:anim>
                                    <p:anim calcmode="lin" valueType="num">
                                      <p:cBhvr>
                                        <p:cTn id="43" dur="2000" fill="hold"/>
                                        <p:tgtEl>
                                          <p:spTgt spid="6"/>
                                        </p:tgtEl>
                                        <p:attrNameLst>
                                          <p:attrName>ppt_x</p:attrName>
                                        </p:attrNameLst>
                                      </p:cBhvr>
                                      <p:tavLst>
                                        <p:tav tm="0" fmla="#ppt_x+(cos(-2*pi*(1-$))*-#ppt_x-sin(-2*pi*(1-$))*(1-#ppt_y))*(1-$)">
                                          <p:val>
                                            <p:fltVal val="0"/>
                                          </p:val>
                                        </p:tav>
                                        <p:tav tm="100000">
                                          <p:val>
                                            <p:fltVal val="1"/>
                                          </p:val>
                                        </p:tav>
                                      </p:tavLst>
                                    </p:anim>
                                    <p:anim calcmode="lin" valueType="num">
                                      <p:cBhvr>
                                        <p:cTn id="44" dur="2000" fill="hold"/>
                                        <p:tgtEl>
                                          <p:spTgt spid="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5" fill="hold">
                      <p:stCondLst>
                        <p:cond delay="indefinite"/>
                      </p:stCondLst>
                      <p:childTnLst>
                        <p:par>
                          <p:cTn id="46" fill="hold">
                            <p:stCondLst>
                              <p:cond delay="0"/>
                            </p:stCondLst>
                            <p:childTnLst>
                              <p:par>
                                <p:cTn id="47" presetID="30" presetClass="entr" presetSubtype="0" fill="hold" grpId="0" nodeType="click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fade">
                                      <p:cBhvr>
                                        <p:cTn id="49" dur="1600" decel="100000"/>
                                        <p:tgtEl>
                                          <p:spTgt spid="4"/>
                                        </p:tgtEl>
                                      </p:cBhvr>
                                    </p:animEffect>
                                    <p:anim calcmode="lin" valueType="num">
                                      <p:cBhvr>
                                        <p:cTn id="50" dur="1600" decel="100000" fill="hold"/>
                                        <p:tgtEl>
                                          <p:spTgt spid="4"/>
                                        </p:tgtEl>
                                        <p:attrNameLst>
                                          <p:attrName>style.rotation</p:attrName>
                                        </p:attrNameLst>
                                      </p:cBhvr>
                                      <p:tavLst>
                                        <p:tav tm="0">
                                          <p:val>
                                            <p:fltVal val="-90"/>
                                          </p:val>
                                        </p:tav>
                                        <p:tav tm="100000">
                                          <p:val>
                                            <p:fltVal val="0"/>
                                          </p:val>
                                        </p:tav>
                                      </p:tavLst>
                                    </p:anim>
                                    <p:anim calcmode="lin" valueType="num">
                                      <p:cBhvr>
                                        <p:cTn id="51" dur="1600" decel="100000" fill="hold"/>
                                        <p:tgtEl>
                                          <p:spTgt spid="4"/>
                                        </p:tgtEl>
                                        <p:attrNameLst>
                                          <p:attrName>ppt_x</p:attrName>
                                        </p:attrNameLst>
                                      </p:cBhvr>
                                      <p:tavLst>
                                        <p:tav tm="0">
                                          <p:val>
                                            <p:strVal val="#ppt_x+0.4"/>
                                          </p:val>
                                        </p:tav>
                                        <p:tav tm="100000">
                                          <p:val>
                                            <p:strVal val="#ppt_x-0.05"/>
                                          </p:val>
                                        </p:tav>
                                      </p:tavLst>
                                    </p:anim>
                                    <p:anim calcmode="lin" valueType="num">
                                      <p:cBhvr>
                                        <p:cTn id="52" dur="1600" decel="100000" fill="hold"/>
                                        <p:tgtEl>
                                          <p:spTgt spid="4"/>
                                        </p:tgtEl>
                                        <p:attrNameLst>
                                          <p:attrName>ppt_y</p:attrName>
                                        </p:attrNameLst>
                                      </p:cBhvr>
                                      <p:tavLst>
                                        <p:tav tm="0">
                                          <p:val>
                                            <p:strVal val="#ppt_y-0.4"/>
                                          </p:val>
                                        </p:tav>
                                        <p:tav tm="100000">
                                          <p:val>
                                            <p:strVal val="#ppt_y+0.1"/>
                                          </p:val>
                                        </p:tav>
                                      </p:tavLst>
                                    </p:anim>
                                    <p:anim calcmode="lin" valueType="num">
                                      <p:cBhvr>
                                        <p:cTn id="53" dur="400" accel="100000" fill="hold">
                                          <p:stCondLst>
                                            <p:cond delay="1600"/>
                                          </p:stCondLst>
                                        </p:cTn>
                                        <p:tgtEl>
                                          <p:spTgt spid="4"/>
                                        </p:tgtEl>
                                        <p:attrNameLst>
                                          <p:attrName>ppt_x</p:attrName>
                                        </p:attrNameLst>
                                      </p:cBhvr>
                                      <p:tavLst>
                                        <p:tav tm="0">
                                          <p:val>
                                            <p:strVal val="#ppt_x-0.05"/>
                                          </p:val>
                                        </p:tav>
                                        <p:tav tm="100000">
                                          <p:val>
                                            <p:strVal val="#ppt_x"/>
                                          </p:val>
                                        </p:tav>
                                      </p:tavLst>
                                    </p:anim>
                                    <p:anim calcmode="lin" valueType="num">
                                      <p:cBhvr>
                                        <p:cTn id="54" dur="400" accel="100000" fill="hold">
                                          <p:stCondLst>
                                            <p:cond delay="16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artalom helye 3" descr="bh_netvers_22.jpg"/>
          <p:cNvPicPr>
            <a:picLocks noGrp="1" noChangeAspect="1"/>
          </p:cNvPicPr>
          <p:nvPr>
            <p:ph idx="1"/>
          </p:nvPr>
        </p:nvPicPr>
        <p:blipFill>
          <a:blip r:embed="rId2" cstate="email"/>
          <a:stretch>
            <a:fillRect/>
          </a:stretch>
        </p:blipFill>
        <p:spPr>
          <a:xfrm>
            <a:off x="5436096" y="4077072"/>
            <a:ext cx="3309772" cy="2482329"/>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pic>
        <p:nvPicPr>
          <p:cNvPr id="5" name="Kép 4" descr="bh_netvers_59.jpg"/>
          <p:cNvPicPr>
            <a:picLocks noChangeAspect="1"/>
          </p:cNvPicPr>
          <p:nvPr/>
        </p:nvPicPr>
        <p:blipFill>
          <a:blip r:embed="rId3" cstate="email"/>
          <a:stretch>
            <a:fillRect/>
          </a:stretch>
        </p:blipFill>
        <p:spPr>
          <a:xfrm>
            <a:off x="4929190" y="141162"/>
            <a:ext cx="4098032" cy="307352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6" name="Kép 5" descr="csoportkep_tsp.jpg"/>
          <p:cNvPicPr>
            <a:picLocks noChangeAspect="1"/>
          </p:cNvPicPr>
          <p:nvPr/>
        </p:nvPicPr>
        <p:blipFill>
          <a:blip r:embed="rId4" cstate="email"/>
          <a:stretch>
            <a:fillRect/>
          </a:stretch>
        </p:blipFill>
        <p:spPr>
          <a:xfrm>
            <a:off x="142876" y="4077072"/>
            <a:ext cx="4572000" cy="256350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7" name="Kép 6" descr="images (2).jpg"/>
          <p:cNvPicPr>
            <a:picLocks noChangeAspect="1"/>
          </p:cNvPicPr>
          <p:nvPr/>
        </p:nvPicPr>
        <p:blipFill>
          <a:blip r:embed="rId5" cstate="email"/>
          <a:stretch>
            <a:fillRect/>
          </a:stretch>
        </p:blipFill>
        <p:spPr>
          <a:xfrm>
            <a:off x="683568" y="548680"/>
            <a:ext cx="2619375" cy="1743075"/>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8" name="Kép 7" descr="pm_netvers_50.jpg"/>
          <p:cNvPicPr>
            <a:picLocks noChangeAspect="1"/>
          </p:cNvPicPr>
          <p:nvPr/>
        </p:nvPicPr>
        <p:blipFill>
          <a:blip r:embed="rId6" cstate="email"/>
          <a:stretch>
            <a:fillRect/>
          </a:stretch>
        </p:blipFill>
        <p:spPr>
          <a:xfrm rot="973531">
            <a:off x="2860005" y="2402264"/>
            <a:ext cx="2736304" cy="2052228"/>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10" name="Kép 9" descr="130417_vi._internetvers_fesztival.png"/>
          <p:cNvPicPr>
            <a:picLocks noChangeAspect="1"/>
          </p:cNvPicPr>
          <p:nvPr/>
        </p:nvPicPr>
        <p:blipFill>
          <a:blip r:embed="rId7" cstate="email"/>
          <a:stretch>
            <a:fillRect/>
          </a:stretch>
        </p:blipFill>
        <p:spPr>
          <a:xfrm>
            <a:off x="1187624" y="2708920"/>
            <a:ext cx="914402" cy="91440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5"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anim calcmode="lin" valueType="num">
                                      <p:cBhvr>
                                        <p:cTn id="18" dur="2000" fill="hold"/>
                                        <p:tgtEl>
                                          <p:spTgt spid="8"/>
                                        </p:tgtEl>
                                        <p:attrNameLst>
                                          <p:attrName>style.rotation</p:attrName>
                                        </p:attrNameLst>
                                      </p:cBhvr>
                                      <p:tavLst>
                                        <p:tav tm="0">
                                          <p:val>
                                            <p:fltVal val="720"/>
                                          </p:val>
                                        </p:tav>
                                        <p:tav tm="100000">
                                          <p:val>
                                            <p:fltVal val="0"/>
                                          </p:val>
                                        </p:tav>
                                      </p:tavLst>
                                    </p:anim>
                                    <p:anim calcmode="lin" valueType="num">
                                      <p:cBhvr>
                                        <p:cTn id="19" dur="2000" fill="hold"/>
                                        <p:tgtEl>
                                          <p:spTgt spid="8"/>
                                        </p:tgtEl>
                                        <p:attrNameLst>
                                          <p:attrName>ppt_h</p:attrName>
                                        </p:attrNameLst>
                                      </p:cBhvr>
                                      <p:tavLst>
                                        <p:tav tm="0">
                                          <p:val>
                                            <p:fltVal val="0"/>
                                          </p:val>
                                        </p:tav>
                                        <p:tav tm="100000">
                                          <p:val>
                                            <p:strVal val="#ppt_h"/>
                                          </p:val>
                                        </p:tav>
                                      </p:tavLst>
                                    </p:anim>
                                    <p:anim calcmode="lin" valueType="num">
                                      <p:cBhvr>
                                        <p:cTn id="20" dur="2000" fill="hold"/>
                                        <p:tgtEl>
                                          <p:spTgt spid="8"/>
                                        </p:tgtEl>
                                        <p:attrNameLst>
                                          <p:attrName>ppt_w</p:attrName>
                                        </p:attrNameLst>
                                      </p:cBhvr>
                                      <p:tavLst>
                                        <p:tav tm="0">
                                          <p:val>
                                            <p:fltVal val="0"/>
                                          </p:val>
                                        </p:tav>
                                        <p:tav tm="100000">
                                          <p:val>
                                            <p:strVal val="#ppt_w"/>
                                          </p:val>
                                        </p:tav>
                                      </p:tavLst>
                                    </p:anim>
                                  </p:childTnLst>
                                </p:cTn>
                              </p:par>
                            </p:childTnLst>
                          </p:cTn>
                        </p:par>
                      </p:childTnLst>
                    </p:cTn>
                  </p:par>
                  <p:par>
                    <p:cTn id="21" fill="hold">
                      <p:stCondLst>
                        <p:cond delay="indefinite"/>
                      </p:stCondLst>
                      <p:childTnLst>
                        <p:par>
                          <p:cTn id="22" fill="hold">
                            <p:stCondLst>
                              <p:cond delay="0"/>
                            </p:stCondLst>
                            <p:childTnLst>
                              <p:par>
                                <p:cTn id="23" presetID="21" presetClass="entr" presetSubtype="4"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heel(4)">
                                      <p:cBhvr>
                                        <p:cTn id="25" dur="20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randombar(horizontal)">
                                      <p:cBhvr>
                                        <p:cTn id="30" dur="2000"/>
                                        <p:tgtEl>
                                          <p:spTgt spid="4"/>
                                        </p:tgtEl>
                                      </p:cBhvr>
                                    </p:animEffect>
                                  </p:childTnLst>
                                </p:cTn>
                              </p:par>
                            </p:childTnLst>
                          </p:cTn>
                        </p:par>
                      </p:childTnLst>
                    </p:cTn>
                  </p:par>
                  <p:par>
                    <p:cTn id="31" fill="hold">
                      <p:stCondLst>
                        <p:cond delay="indefinite"/>
                      </p:stCondLst>
                      <p:childTnLst>
                        <p:par>
                          <p:cTn id="32" fill="hold">
                            <p:stCondLst>
                              <p:cond delay="0"/>
                            </p:stCondLst>
                            <p:childTnLst>
                              <p:par>
                                <p:cTn id="33" presetID="30" presetClass="entr" presetSubtype="0" fill="hold"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600" decel="100000"/>
                                        <p:tgtEl>
                                          <p:spTgt spid="10"/>
                                        </p:tgtEl>
                                      </p:cBhvr>
                                    </p:animEffect>
                                    <p:anim calcmode="lin" valueType="num">
                                      <p:cBhvr>
                                        <p:cTn id="36" dur="1600" decel="100000" fill="hold"/>
                                        <p:tgtEl>
                                          <p:spTgt spid="10"/>
                                        </p:tgtEl>
                                        <p:attrNameLst>
                                          <p:attrName>style.rotation</p:attrName>
                                        </p:attrNameLst>
                                      </p:cBhvr>
                                      <p:tavLst>
                                        <p:tav tm="0">
                                          <p:val>
                                            <p:fltVal val="-90"/>
                                          </p:val>
                                        </p:tav>
                                        <p:tav tm="100000">
                                          <p:val>
                                            <p:fltVal val="0"/>
                                          </p:val>
                                        </p:tav>
                                      </p:tavLst>
                                    </p:anim>
                                    <p:anim calcmode="lin" valueType="num">
                                      <p:cBhvr>
                                        <p:cTn id="37" dur="1600" decel="100000" fill="hold"/>
                                        <p:tgtEl>
                                          <p:spTgt spid="10"/>
                                        </p:tgtEl>
                                        <p:attrNameLst>
                                          <p:attrName>ppt_x</p:attrName>
                                        </p:attrNameLst>
                                      </p:cBhvr>
                                      <p:tavLst>
                                        <p:tav tm="0">
                                          <p:val>
                                            <p:strVal val="#ppt_x+0.4"/>
                                          </p:val>
                                        </p:tav>
                                        <p:tav tm="100000">
                                          <p:val>
                                            <p:strVal val="#ppt_x-0.05"/>
                                          </p:val>
                                        </p:tav>
                                      </p:tavLst>
                                    </p:anim>
                                    <p:anim calcmode="lin" valueType="num">
                                      <p:cBhvr>
                                        <p:cTn id="38" dur="1600" decel="100000" fill="hold"/>
                                        <p:tgtEl>
                                          <p:spTgt spid="10"/>
                                        </p:tgtEl>
                                        <p:attrNameLst>
                                          <p:attrName>ppt_y</p:attrName>
                                        </p:attrNameLst>
                                      </p:cBhvr>
                                      <p:tavLst>
                                        <p:tav tm="0">
                                          <p:val>
                                            <p:strVal val="#ppt_y-0.4"/>
                                          </p:val>
                                        </p:tav>
                                        <p:tav tm="100000">
                                          <p:val>
                                            <p:strVal val="#ppt_y+0.1"/>
                                          </p:val>
                                        </p:tav>
                                      </p:tavLst>
                                    </p:anim>
                                    <p:anim calcmode="lin" valueType="num">
                                      <p:cBhvr>
                                        <p:cTn id="39" dur="400" accel="100000" fill="hold">
                                          <p:stCondLst>
                                            <p:cond delay="1600"/>
                                          </p:stCondLst>
                                        </p:cTn>
                                        <p:tgtEl>
                                          <p:spTgt spid="10"/>
                                        </p:tgtEl>
                                        <p:attrNameLst>
                                          <p:attrName>ppt_x</p:attrName>
                                        </p:attrNameLst>
                                      </p:cBhvr>
                                      <p:tavLst>
                                        <p:tav tm="0">
                                          <p:val>
                                            <p:strVal val="#ppt_x-0.05"/>
                                          </p:val>
                                        </p:tav>
                                        <p:tav tm="100000">
                                          <p:val>
                                            <p:strVal val="#ppt_x"/>
                                          </p:val>
                                        </p:tav>
                                      </p:tavLst>
                                    </p:anim>
                                    <p:anim calcmode="lin" valueType="num">
                                      <p:cBhvr>
                                        <p:cTn id="40" dur="400" accel="100000" fill="hold">
                                          <p:stCondLst>
                                            <p:cond delay="1600"/>
                                          </p:stCondLst>
                                        </p:cTn>
                                        <p:tgtEl>
                                          <p:spTgt spid="10"/>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Kép 6" descr="229_ZsadonZita_ParipamCsodaszepPejko.jpg"/>
          <p:cNvPicPr>
            <a:picLocks noChangeAspect="1"/>
          </p:cNvPicPr>
          <p:nvPr/>
        </p:nvPicPr>
        <p:blipFill>
          <a:blip r:embed="rId2" cstate="email"/>
          <a:stretch>
            <a:fillRect/>
          </a:stretch>
        </p:blipFill>
        <p:spPr>
          <a:xfrm rot="592687">
            <a:off x="1567269" y="4774602"/>
            <a:ext cx="2520280" cy="1832931"/>
          </a:xfrm>
          <a:prstGeom prst="rect">
            <a:avLst/>
          </a:prstGeom>
        </p:spPr>
      </p:pic>
      <p:pic>
        <p:nvPicPr>
          <p:cNvPr id="8" name="Kép 7" descr="349_HunyaReka_SzenaSzalmaJaszol.jpg"/>
          <p:cNvPicPr>
            <a:picLocks noChangeAspect="1"/>
          </p:cNvPicPr>
          <p:nvPr/>
        </p:nvPicPr>
        <p:blipFill>
          <a:blip r:embed="rId3" cstate="email"/>
          <a:stretch>
            <a:fillRect/>
          </a:stretch>
        </p:blipFill>
        <p:spPr>
          <a:xfrm rot="20167564">
            <a:off x="5873938" y="4138410"/>
            <a:ext cx="2891081" cy="2102604"/>
          </a:xfrm>
          <a:prstGeom prst="rect">
            <a:avLst/>
          </a:prstGeom>
        </p:spPr>
      </p:pic>
      <p:sp>
        <p:nvSpPr>
          <p:cNvPr id="3" name="Tartalom helye 2"/>
          <p:cNvSpPr>
            <a:spLocks noGrp="1"/>
          </p:cNvSpPr>
          <p:nvPr>
            <p:ph idx="1"/>
          </p:nvPr>
        </p:nvSpPr>
        <p:spPr>
          <a:xfrm>
            <a:off x="467544" y="214290"/>
            <a:ext cx="8229600" cy="2714612"/>
          </a:xfrm>
        </p:spPr>
        <p:txBody>
          <a:bodyPr>
            <a:normAutofit/>
          </a:bodyPr>
          <a:lstStyle/>
          <a:p>
            <a:pPr marL="0" lvl="0" indent="0" algn="ctr" fontAlgn="base">
              <a:spcBef>
                <a:spcPct val="0"/>
              </a:spcBef>
              <a:spcAft>
                <a:spcPct val="0"/>
              </a:spcAft>
              <a:buClrTx/>
              <a:buSzTx/>
              <a:buNone/>
            </a:pPr>
            <a:r>
              <a:rPr lang="hu-HU" sz="1800" dirty="0" smtClean="0">
                <a:solidFill>
                  <a:srgbClr val="000000"/>
                </a:solidFill>
                <a:latin typeface="Verdana" pitchFamily="34" charset="0"/>
                <a:ea typeface="Times New Roman" pitchFamily="18" charset="0"/>
                <a:cs typeface="Times New Roman" pitchFamily="18" charset="0"/>
              </a:rPr>
              <a:t>Kedves Gyerekek, Szülők és Pedagógusok!</a:t>
            </a:r>
            <a:endParaRPr lang="hu-HU" sz="1800" dirty="0" smtClean="0">
              <a:latin typeface="Arial" pitchFamily="34" charset="0"/>
              <a:cs typeface="Arial" pitchFamily="34" charset="0"/>
            </a:endParaRPr>
          </a:p>
          <a:p>
            <a:pPr marL="0" lvl="0" indent="0" eaLnBrk="0" fontAlgn="base" hangingPunct="0">
              <a:spcBef>
                <a:spcPct val="0"/>
              </a:spcBef>
              <a:spcAft>
                <a:spcPct val="0"/>
              </a:spcAft>
              <a:buClrTx/>
              <a:buSzTx/>
              <a:buNone/>
            </a:pPr>
            <a:r>
              <a:rPr lang="hu-HU" sz="1800" dirty="0" smtClean="0">
                <a:solidFill>
                  <a:srgbClr val="000000"/>
                </a:solidFill>
                <a:latin typeface="Verdana" pitchFamily="34" charset="0"/>
                <a:ea typeface="Times New Roman" pitchFamily="18" charset="0"/>
                <a:cs typeface="Times New Roman" pitchFamily="18" charset="0"/>
              </a:rPr>
              <a:t>   Az idei év </a:t>
            </a:r>
            <a:r>
              <a:rPr lang="hu-HU" sz="1800" b="1" dirty="0" smtClean="0">
                <a:solidFill>
                  <a:srgbClr val="000000"/>
                </a:solidFill>
                <a:latin typeface="Verdana" pitchFamily="34" charset="0"/>
                <a:ea typeface="Times New Roman" pitchFamily="18" charset="0"/>
                <a:cs typeface="Times New Roman" pitchFamily="18" charset="0"/>
              </a:rPr>
              <a:t>Weöres Sándor</a:t>
            </a:r>
            <a:r>
              <a:rPr lang="hu-HU" sz="1800" dirty="0" smtClean="0">
                <a:solidFill>
                  <a:srgbClr val="000000"/>
                </a:solidFill>
                <a:latin typeface="Verdana" pitchFamily="34" charset="0"/>
                <a:ea typeface="Times New Roman" pitchFamily="18" charset="0"/>
                <a:cs typeface="Times New Roman" pitchFamily="18" charset="0"/>
              </a:rPr>
              <a:t> születésének 100. évfordulója. Az ő költészetét kiemelten ünnepeljük az énekelt versek seregszemléjén, a VI. INTERNETVERS FESZTIVÁLON 2013. április 18-19-20-án, melynek ez évben Gyomaendrőd ad otthont.</a:t>
            </a:r>
            <a:br>
              <a:rPr lang="hu-HU" sz="1800" dirty="0" smtClean="0">
                <a:solidFill>
                  <a:srgbClr val="000000"/>
                </a:solidFill>
                <a:latin typeface="Verdana" pitchFamily="34" charset="0"/>
                <a:ea typeface="Times New Roman" pitchFamily="18" charset="0"/>
                <a:cs typeface="Times New Roman" pitchFamily="18" charset="0"/>
              </a:rPr>
            </a:br>
            <a:r>
              <a:rPr lang="hu-HU" sz="1800" dirty="0" smtClean="0">
                <a:solidFill>
                  <a:srgbClr val="000000"/>
                </a:solidFill>
                <a:latin typeface="Verdana" pitchFamily="34" charset="0"/>
                <a:ea typeface="Times New Roman" pitchFamily="18" charset="0"/>
                <a:cs typeface="Times New Roman" pitchFamily="18" charset="0"/>
              </a:rPr>
              <a:t>   A fesztivál három napján elhangzó produkciók mellett Weöres Sándorra a </a:t>
            </a:r>
            <a:r>
              <a:rPr lang="hu-HU" sz="1800" dirty="0" err="1" smtClean="0">
                <a:solidFill>
                  <a:srgbClr val="000000"/>
                </a:solidFill>
                <a:latin typeface="Verdana" pitchFamily="34" charset="0"/>
                <a:ea typeface="Times New Roman" pitchFamily="18" charset="0"/>
                <a:cs typeface="Times New Roman" pitchFamily="18" charset="0"/>
              </a:rPr>
              <a:t>Hangraforgó</a:t>
            </a:r>
            <a:r>
              <a:rPr lang="hu-HU" sz="1800" dirty="0" smtClean="0">
                <a:solidFill>
                  <a:srgbClr val="000000"/>
                </a:solidFill>
                <a:latin typeface="Verdana" pitchFamily="34" charset="0"/>
                <a:ea typeface="Times New Roman" pitchFamily="18" charset="0"/>
                <a:cs typeface="Times New Roman" pitchFamily="18" charset="0"/>
              </a:rPr>
              <a:t> együttes koncertjével emlékezünk április 19-én, péntek délután. Erre az alkalomra RAJZPÁLYÁZATOT hirdetünk a </a:t>
            </a:r>
            <a:r>
              <a:rPr lang="hu-HU" sz="1800" b="1" dirty="0" err="1" smtClean="0">
                <a:solidFill>
                  <a:srgbClr val="000000"/>
                </a:solidFill>
                <a:latin typeface="Verdana" pitchFamily="34" charset="0"/>
                <a:ea typeface="Times New Roman" pitchFamily="18" charset="0"/>
                <a:cs typeface="Times New Roman" pitchFamily="18" charset="0"/>
              </a:rPr>
              <a:t>gyomaendrődi</a:t>
            </a:r>
            <a:r>
              <a:rPr lang="hu-HU" sz="1800" b="1" dirty="0" smtClean="0">
                <a:solidFill>
                  <a:srgbClr val="000000"/>
                </a:solidFill>
                <a:latin typeface="Verdana" pitchFamily="34" charset="0"/>
                <a:ea typeface="Times New Roman" pitchFamily="18" charset="0"/>
                <a:cs typeface="Times New Roman" pitchFamily="18" charset="0"/>
              </a:rPr>
              <a:t> járás</a:t>
            </a:r>
            <a:r>
              <a:rPr lang="hu-HU" sz="1800" dirty="0" smtClean="0">
                <a:solidFill>
                  <a:srgbClr val="000000"/>
                </a:solidFill>
                <a:latin typeface="Verdana" pitchFamily="34" charset="0"/>
                <a:ea typeface="Times New Roman" pitchFamily="18" charset="0"/>
                <a:cs typeface="Times New Roman" pitchFamily="18" charset="0"/>
              </a:rPr>
              <a:t>ban élő gyerekek számára.</a:t>
            </a:r>
            <a:endParaRPr lang="hu-HU" sz="1800" dirty="0" smtClean="0">
              <a:latin typeface="Arial" pitchFamily="34" charset="0"/>
              <a:cs typeface="Arial" pitchFamily="34" charset="0"/>
            </a:endParaRPr>
          </a:p>
          <a:p>
            <a:endParaRPr lang="hu-HU" dirty="0"/>
          </a:p>
        </p:txBody>
      </p:sp>
      <p:pic>
        <p:nvPicPr>
          <p:cNvPr id="5" name="Kép 4" descr="122_VaszkoAgnes_OHaCinkeVolnek.jpg"/>
          <p:cNvPicPr>
            <a:picLocks noChangeAspect="1"/>
          </p:cNvPicPr>
          <p:nvPr/>
        </p:nvPicPr>
        <p:blipFill>
          <a:blip r:embed="rId4" cstate="email"/>
          <a:stretch>
            <a:fillRect/>
          </a:stretch>
        </p:blipFill>
        <p:spPr>
          <a:xfrm rot="20498244">
            <a:off x="339592" y="3143882"/>
            <a:ext cx="2574286" cy="1872208"/>
          </a:xfrm>
          <a:prstGeom prst="rect">
            <a:avLst/>
          </a:prstGeom>
        </p:spPr>
      </p:pic>
      <p:pic>
        <p:nvPicPr>
          <p:cNvPr id="6" name="Kép 5" descr="119_WeberDorina_VanESzoknyaElado.jpg"/>
          <p:cNvPicPr>
            <a:picLocks noChangeAspect="1"/>
          </p:cNvPicPr>
          <p:nvPr/>
        </p:nvPicPr>
        <p:blipFill>
          <a:blip r:embed="rId5" cstate="email"/>
          <a:stretch>
            <a:fillRect/>
          </a:stretch>
        </p:blipFill>
        <p:spPr>
          <a:xfrm rot="1296395">
            <a:off x="4281191" y="3065646"/>
            <a:ext cx="1942750" cy="2671281"/>
          </a:xfrm>
          <a:prstGeom prst="rect">
            <a:avLst/>
          </a:prstGeom>
        </p:spPr>
      </p:pic>
      <p:pic>
        <p:nvPicPr>
          <p:cNvPr id="9" name="Kép 8" descr="130417_vi._internetvers_fesztival.png"/>
          <p:cNvPicPr>
            <a:picLocks noChangeAspect="1"/>
          </p:cNvPicPr>
          <p:nvPr/>
        </p:nvPicPr>
        <p:blipFill>
          <a:blip r:embed="rId6" cstate="email"/>
          <a:stretch>
            <a:fillRect/>
          </a:stretch>
        </p:blipFill>
        <p:spPr>
          <a:xfrm>
            <a:off x="7524328" y="2636912"/>
            <a:ext cx="914402" cy="91440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Top)">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Top)">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edg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3" presetClass="entr" presetSubtype="16"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plus(in)">
                                      <p:cBhvr>
                                        <p:cTn id="22" dur="2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strips(downLeft)">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2000"/>
                                        <p:tgtEl>
                                          <p:spTgt spid="8"/>
                                        </p:tgtEl>
                                      </p:cBhvr>
                                    </p:animEffect>
                                    <p:anim calcmode="lin" valueType="num">
                                      <p:cBhvr>
                                        <p:cTn id="33" dur="2000" fill="hold"/>
                                        <p:tgtEl>
                                          <p:spTgt spid="8"/>
                                        </p:tgtEl>
                                        <p:attrNameLst>
                                          <p:attrName>ppt_x</p:attrName>
                                        </p:attrNameLst>
                                      </p:cBhvr>
                                      <p:tavLst>
                                        <p:tav tm="0">
                                          <p:val>
                                            <p:strVal val="#ppt_x"/>
                                          </p:val>
                                        </p:tav>
                                        <p:tav tm="100000">
                                          <p:val>
                                            <p:strVal val="#ppt_x"/>
                                          </p:val>
                                        </p:tav>
                                      </p:tavLst>
                                    </p:anim>
                                    <p:anim calcmode="lin" valueType="num">
                                      <p:cBhvr>
                                        <p:cTn id="34" dur="2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0" presetClass="entr" presetSubtype="0" fill="hold"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1600" decel="100000"/>
                                        <p:tgtEl>
                                          <p:spTgt spid="9"/>
                                        </p:tgtEl>
                                      </p:cBhvr>
                                    </p:animEffect>
                                    <p:anim calcmode="lin" valueType="num">
                                      <p:cBhvr>
                                        <p:cTn id="40" dur="1600" decel="100000" fill="hold"/>
                                        <p:tgtEl>
                                          <p:spTgt spid="9"/>
                                        </p:tgtEl>
                                        <p:attrNameLst>
                                          <p:attrName>style.rotation</p:attrName>
                                        </p:attrNameLst>
                                      </p:cBhvr>
                                      <p:tavLst>
                                        <p:tav tm="0">
                                          <p:val>
                                            <p:fltVal val="-90"/>
                                          </p:val>
                                        </p:tav>
                                        <p:tav tm="100000">
                                          <p:val>
                                            <p:fltVal val="0"/>
                                          </p:val>
                                        </p:tav>
                                      </p:tavLst>
                                    </p:anim>
                                    <p:anim calcmode="lin" valueType="num">
                                      <p:cBhvr>
                                        <p:cTn id="41" dur="1600" decel="100000" fill="hold"/>
                                        <p:tgtEl>
                                          <p:spTgt spid="9"/>
                                        </p:tgtEl>
                                        <p:attrNameLst>
                                          <p:attrName>ppt_x</p:attrName>
                                        </p:attrNameLst>
                                      </p:cBhvr>
                                      <p:tavLst>
                                        <p:tav tm="0">
                                          <p:val>
                                            <p:strVal val="#ppt_x+0.4"/>
                                          </p:val>
                                        </p:tav>
                                        <p:tav tm="100000">
                                          <p:val>
                                            <p:strVal val="#ppt_x-0.05"/>
                                          </p:val>
                                        </p:tav>
                                      </p:tavLst>
                                    </p:anim>
                                    <p:anim calcmode="lin" valueType="num">
                                      <p:cBhvr>
                                        <p:cTn id="42" dur="1600" decel="100000" fill="hold"/>
                                        <p:tgtEl>
                                          <p:spTgt spid="9"/>
                                        </p:tgtEl>
                                        <p:attrNameLst>
                                          <p:attrName>ppt_y</p:attrName>
                                        </p:attrNameLst>
                                      </p:cBhvr>
                                      <p:tavLst>
                                        <p:tav tm="0">
                                          <p:val>
                                            <p:strVal val="#ppt_y-0.4"/>
                                          </p:val>
                                        </p:tav>
                                        <p:tav tm="100000">
                                          <p:val>
                                            <p:strVal val="#ppt_y+0.1"/>
                                          </p:val>
                                        </p:tav>
                                      </p:tavLst>
                                    </p:anim>
                                    <p:anim calcmode="lin" valueType="num">
                                      <p:cBhvr>
                                        <p:cTn id="43" dur="400" accel="100000" fill="hold">
                                          <p:stCondLst>
                                            <p:cond delay="1600"/>
                                          </p:stCondLst>
                                        </p:cTn>
                                        <p:tgtEl>
                                          <p:spTgt spid="9"/>
                                        </p:tgtEl>
                                        <p:attrNameLst>
                                          <p:attrName>ppt_x</p:attrName>
                                        </p:attrNameLst>
                                      </p:cBhvr>
                                      <p:tavLst>
                                        <p:tav tm="0">
                                          <p:val>
                                            <p:strVal val="#ppt_x-0.05"/>
                                          </p:val>
                                        </p:tav>
                                        <p:tav tm="100000">
                                          <p:val>
                                            <p:strVal val="#ppt_x"/>
                                          </p:val>
                                        </p:tav>
                                      </p:tavLst>
                                    </p:anim>
                                    <p:anim calcmode="lin" valueType="num">
                                      <p:cBhvr>
                                        <p:cTn id="44" dur="400" accel="100000" fill="hold">
                                          <p:stCondLst>
                                            <p:cond delay="16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214282" y="214290"/>
            <a:ext cx="8715436" cy="4572000"/>
          </a:xfrm>
        </p:spPr>
        <p:txBody>
          <a:bodyPr>
            <a:normAutofit/>
          </a:bodyPr>
          <a:lstStyle/>
          <a:p>
            <a:pPr marL="0" indent="0">
              <a:buNone/>
            </a:pPr>
            <a:r>
              <a:rPr lang="hu-HU" sz="2000" dirty="0" smtClean="0"/>
              <a:t>Dalaik között több olyan is van, ami Berci bácsi költeménye. Illetve az interjúra készülve felfedeztük, hogy Berci bácsinak és lányának közös verses kötete jelent Hajnal címmel meg néhány évvel ezelőtt. Mióta foglalkozik ezzel? </a:t>
            </a:r>
          </a:p>
          <a:p>
            <a:pPr marL="0" indent="0">
              <a:buNone/>
            </a:pPr>
            <a:endParaRPr lang="hu-HU" sz="2000" dirty="0" smtClean="0"/>
          </a:p>
          <a:p>
            <a:pPr marL="0" indent="0">
              <a:buNone/>
            </a:pPr>
            <a:r>
              <a:rPr lang="hu-HU" sz="2000" dirty="0" smtClean="0"/>
              <a:t>Olyan idős lehettem, mint Ti most, kiírtam magamból az érzéseimet, a fióknak. Nem akartam én ezt a nyilvánosságnak írni. Aztán Oláh Gizella azt mondta, hogy érdemes lenne megjelentetni. </a:t>
            </a:r>
          </a:p>
          <a:p>
            <a:pPr marL="0" indent="0">
              <a:buNone/>
            </a:pPr>
            <a:r>
              <a:rPr lang="hu-HU" sz="2000" dirty="0" smtClean="0"/>
              <a:t>Amikor a lányom is elkezdett verseket írogatni, akkor egy erdélyi ismerősünk adta az ötletet, hogy forgatható kötetben kellene megjelentetni a költeményeket.</a:t>
            </a:r>
            <a:endParaRPr lang="hu-HU" sz="2000" dirty="0"/>
          </a:p>
        </p:txBody>
      </p:sp>
      <p:pic>
        <p:nvPicPr>
          <p:cNvPr id="4" name="Kép 3" descr="hajnal.jpg"/>
          <p:cNvPicPr>
            <a:picLocks noChangeAspect="1"/>
          </p:cNvPicPr>
          <p:nvPr/>
        </p:nvPicPr>
        <p:blipFill>
          <a:blip r:embed="rId2" cstate="email"/>
          <a:stretch>
            <a:fillRect/>
          </a:stretch>
        </p:blipFill>
        <p:spPr>
          <a:xfrm rot="18569063">
            <a:off x="2337785" y="3959945"/>
            <a:ext cx="1572795" cy="2771652"/>
          </a:xfrm>
          <a:prstGeom prst="rect">
            <a:avLst/>
          </a:prstGeom>
        </p:spPr>
      </p:pic>
      <p:pic>
        <p:nvPicPr>
          <p:cNvPr id="5" name="Kép 4" descr="Scan.jpg"/>
          <p:cNvPicPr>
            <a:picLocks noChangeAspect="1"/>
          </p:cNvPicPr>
          <p:nvPr/>
        </p:nvPicPr>
        <p:blipFill>
          <a:blip r:embed="rId3" cstate="email"/>
          <a:stretch>
            <a:fillRect/>
          </a:stretch>
        </p:blipFill>
        <p:spPr>
          <a:xfrm rot="2408396">
            <a:off x="4951528" y="3742863"/>
            <a:ext cx="1598891" cy="292433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2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2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2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15" dur="2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2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2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2" dur="2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20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nodeType="clickEffect">
                                  <p:stCondLst>
                                    <p:cond delay="0"/>
                                  </p:stCondLst>
                                  <p:iterate type="lt">
                                    <p:tmPct val="5000"/>
                                  </p:iterate>
                                  <p:childTnLst>
                                    <p:set>
                                      <p:cBhvr>
                                        <p:cTn id="27" dur="1" fill="hold">
                                          <p:stCondLst>
                                            <p:cond delay="0"/>
                                          </p:stCondLst>
                                        </p:cTn>
                                        <p:tgtEl>
                                          <p:spTgt spid="4"/>
                                        </p:tgtEl>
                                        <p:attrNameLst>
                                          <p:attrName>style.visibility</p:attrName>
                                        </p:attrNameLst>
                                      </p:cBhvr>
                                      <p:to>
                                        <p:strVal val="visible"/>
                                      </p:to>
                                    </p:set>
                                    <p:anim calcmode="lin" valueType="num">
                                      <p:cBhvr>
                                        <p:cTn id="28" dur="2000" fill="hold"/>
                                        <p:tgtEl>
                                          <p:spTgt spid="4"/>
                                        </p:tgtEl>
                                        <p:attrNameLst>
                                          <p:attrName>ppt_w</p:attrName>
                                        </p:attrNameLst>
                                      </p:cBhvr>
                                      <p:tavLst>
                                        <p:tav tm="0">
                                          <p:val>
                                            <p:fltVal val="0"/>
                                          </p:val>
                                        </p:tav>
                                        <p:tav tm="100000">
                                          <p:val>
                                            <p:strVal val="#ppt_w"/>
                                          </p:val>
                                        </p:tav>
                                      </p:tavLst>
                                    </p:anim>
                                    <p:anim calcmode="lin" valueType="num">
                                      <p:cBhvr>
                                        <p:cTn id="29" dur="2000" fill="hold"/>
                                        <p:tgtEl>
                                          <p:spTgt spid="4"/>
                                        </p:tgtEl>
                                        <p:attrNameLst>
                                          <p:attrName>ppt_h</p:attrName>
                                        </p:attrNameLst>
                                      </p:cBhvr>
                                      <p:tavLst>
                                        <p:tav tm="0">
                                          <p:val>
                                            <p:fltVal val="0"/>
                                          </p:val>
                                        </p:tav>
                                        <p:tav tm="100000">
                                          <p:val>
                                            <p:strVal val="#ppt_h"/>
                                          </p:val>
                                        </p:tav>
                                      </p:tavLst>
                                    </p:anim>
                                    <p:anim calcmode="lin" valueType="num">
                                      <p:cBhvr>
                                        <p:cTn id="30" dur="2000" fill="hold"/>
                                        <p:tgtEl>
                                          <p:spTgt spid="4"/>
                                        </p:tgtEl>
                                        <p:attrNameLst>
                                          <p:attrName>style.rotation</p:attrName>
                                        </p:attrNameLst>
                                      </p:cBhvr>
                                      <p:tavLst>
                                        <p:tav tm="0">
                                          <p:val>
                                            <p:fltVal val="90"/>
                                          </p:val>
                                        </p:tav>
                                        <p:tav tm="100000">
                                          <p:val>
                                            <p:fltVal val="0"/>
                                          </p:val>
                                        </p:tav>
                                      </p:tavLst>
                                    </p:anim>
                                    <p:animEffect transition="in" filter="fade">
                                      <p:cBhvr>
                                        <p:cTn id="31" dur="2000"/>
                                        <p:tgtEl>
                                          <p:spTgt spid="4"/>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nodeType="clickEffect">
                                  <p:stCondLst>
                                    <p:cond delay="0"/>
                                  </p:stCondLst>
                                  <p:iterate type="lt">
                                    <p:tmPct val="5000"/>
                                  </p:iterate>
                                  <p:childTnLst>
                                    <p:set>
                                      <p:cBhvr>
                                        <p:cTn id="35" dur="1" fill="hold">
                                          <p:stCondLst>
                                            <p:cond delay="0"/>
                                          </p:stCondLst>
                                        </p:cTn>
                                        <p:tgtEl>
                                          <p:spTgt spid="5"/>
                                        </p:tgtEl>
                                        <p:attrNameLst>
                                          <p:attrName>style.visibility</p:attrName>
                                        </p:attrNameLst>
                                      </p:cBhvr>
                                      <p:to>
                                        <p:strVal val="visible"/>
                                      </p:to>
                                    </p:set>
                                    <p:anim calcmode="lin" valueType="num">
                                      <p:cBhvr>
                                        <p:cTn id="36" dur="1000" fill="hold"/>
                                        <p:tgtEl>
                                          <p:spTgt spid="5"/>
                                        </p:tgtEl>
                                        <p:attrNameLst>
                                          <p:attrName>ppt_w</p:attrName>
                                        </p:attrNameLst>
                                      </p:cBhvr>
                                      <p:tavLst>
                                        <p:tav tm="0">
                                          <p:val>
                                            <p:fltVal val="0"/>
                                          </p:val>
                                        </p:tav>
                                        <p:tav tm="100000">
                                          <p:val>
                                            <p:strVal val="#ppt_w"/>
                                          </p:val>
                                        </p:tav>
                                      </p:tavLst>
                                    </p:anim>
                                    <p:anim calcmode="lin" valueType="num">
                                      <p:cBhvr>
                                        <p:cTn id="37" dur="1000" fill="hold"/>
                                        <p:tgtEl>
                                          <p:spTgt spid="5"/>
                                        </p:tgtEl>
                                        <p:attrNameLst>
                                          <p:attrName>ppt_h</p:attrName>
                                        </p:attrNameLst>
                                      </p:cBhvr>
                                      <p:tavLst>
                                        <p:tav tm="0">
                                          <p:val>
                                            <p:fltVal val="0"/>
                                          </p:val>
                                        </p:tav>
                                        <p:tav tm="100000">
                                          <p:val>
                                            <p:strVal val="#ppt_h"/>
                                          </p:val>
                                        </p:tav>
                                      </p:tavLst>
                                    </p:anim>
                                    <p:anim calcmode="lin" valueType="num">
                                      <p:cBhvr>
                                        <p:cTn id="38" dur="1000" fill="hold"/>
                                        <p:tgtEl>
                                          <p:spTgt spid="5"/>
                                        </p:tgtEl>
                                        <p:attrNameLst>
                                          <p:attrName>style.rotation</p:attrName>
                                        </p:attrNameLst>
                                      </p:cBhvr>
                                      <p:tavLst>
                                        <p:tav tm="0">
                                          <p:val>
                                            <p:fltVal val="90"/>
                                          </p:val>
                                        </p:tav>
                                        <p:tav tm="100000">
                                          <p:val>
                                            <p:fltVal val="0"/>
                                          </p:val>
                                        </p:tav>
                                      </p:tavLst>
                                    </p:anim>
                                    <p:animEffect transition="in" filter="fade">
                                      <p:cBhvr>
                                        <p:cTn id="3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251520" y="188640"/>
            <a:ext cx="6647974" cy="66693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2004. november 19. péntek - 17.30</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 Legkedvesebb mesehősöm gyermekrajzpályázat</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Balogh Tamás: </a:t>
            </a:r>
            <a:r>
              <a:rPr kumimoji="0" lang="hu-HU" sz="9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Nemlétező</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dolgok</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Valuska</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Lajos)</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2005. április 11. hétfő - 17.30</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2. Molnár István Tamás fotói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„Rejtelmek, ha </a:t>
            </a:r>
            <a:r>
              <a:rPr kumimoji="0" lang="hu-HU" sz="9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zengenek</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Zabhegyezők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3.</a:t>
            </a:r>
            <a:r>
              <a:rPr kumimoji="0" lang="hu-HU" sz="9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1" u="sng" strike="noStrike" cap="none" normalizeH="0" baseline="0" dirty="0" smtClean="0">
                <a:ln>
                  <a:noFill/>
                </a:ln>
                <a:solidFill>
                  <a:schemeClr val="tx1"/>
                </a:solidFill>
                <a:effectLst/>
                <a:latin typeface="Arial" pitchFamily="34" charset="0"/>
                <a:ea typeface="Times New Roman" pitchFamily="18" charset="0"/>
                <a:cs typeface="Arial" pitchFamily="34" charset="0"/>
              </a:rPr>
              <a:t>2005. szeptember 16. péntek - 17.30</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3. Gobelin-hímzések Dévaványáról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Skóciai élmények</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(Veres Antalné – Hüse Julianna)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4. Kalocsai hímzések: Veres Antalné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2006. február 3. péntek - 17.30</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Hon-vágy: Szilágyi Ferenc</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(Oláh Gizella)	5. </a:t>
            </a:r>
            <a:r>
              <a:rPr kumimoji="0" lang="hu-HU" sz="9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Bio-kollázs</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képek: Sinka Beáta</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5.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2006. április 11. kedd – 18.00</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6. </a:t>
            </a:r>
            <a:r>
              <a:rPr kumimoji="0" lang="hu-HU" sz="9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Versekkek</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illusztrált önarcképek illusztrálva: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Tűzmenedék – Költészet-nap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 Molnár Zsuzsa</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6.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2006. június 30. péntek – 18.00</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Gondolatok a könyvről</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7.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2006. augusztus 3. csütörtök – 18.00</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 fecskék délre szállnak: Vermes Éva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hu-HU" sz="9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Veszely</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Lajos)</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8.</a:t>
            </a:r>
            <a:r>
              <a:rPr kumimoji="0" lang="hu-HU" sz="9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1" u="sng" strike="noStrike" cap="none" normalizeH="0" baseline="0" dirty="0" smtClean="0">
                <a:ln>
                  <a:noFill/>
                </a:ln>
                <a:solidFill>
                  <a:schemeClr val="tx1"/>
                </a:solidFill>
                <a:effectLst/>
                <a:latin typeface="Arial" pitchFamily="34" charset="0"/>
                <a:ea typeface="Times New Roman" pitchFamily="18" charset="0"/>
                <a:cs typeface="Arial" pitchFamily="34" charset="0"/>
              </a:rPr>
              <a:t>2006. szeptember 15. péntek – 18.00</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7. </a:t>
            </a:r>
            <a:r>
              <a:rPr kumimoji="0" lang="hu-HU" sz="9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Rávainé</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Farkas Éva festményei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Mácz</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István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(Polányi Éva)</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9.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2006. december 3. vasárnap – 16.00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8. A tél szépségei gyermekrajz-pályázat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József Attila-est</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10.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2007. január 27. szombat – 16.00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9. Uhrin Pál színesceruza-rajzai</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Uhrin Pál és a népi festészet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(Szonda István)</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11.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2007. március 16. péntek – 17.30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Álmodozók irkafirkája: Balogh Tamás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(Kiss László)</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12.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2007. április 12. csütörtök – 17.30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10. Polányi László festményei</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Zenés irodalmi vetélkedő gyerekeknek</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13.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2007. június 29. péntek – 18.00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11. Békés megyei kézimunkák</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Nyárköszöntő hangverseny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Balogné Takács Katalin</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14.</a:t>
            </a:r>
            <a:r>
              <a:rPr kumimoji="0" lang="hu-HU" sz="9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1" u="sng" strike="noStrike" cap="none" normalizeH="0" baseline="0" dirty="0" smtClean="0">
                <a:ln>
                  <a:noFill/>
                </a:ln>
                <a:solidFill>
                  <a:schemeClr val="tx1"/>
                </a:solidFill>
                <a:effectLst/>
                <a:latin typeface="Arial" pitchFamily="34" charset="0"/>
                <a:ea typeface="Times New Roman" pitchFamily="18" charset="0"/>
                <a:cs typeface="Arial" pitchFamily="34" charset="0"/>
              </a:rPr>
              <a:t>2007. október 26. péntek – 17.45</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12. </a:t>
            </a:r>
            <a:r>
              <a:rPr kumimoji="0" lang="hu-HU" sz="9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Kovásznai</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Klára és Nóra festményei</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Útérintő: Gergely Ágnes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(Dr. </a:t>
            </a:r>
            <a:r>
              <a:rPr kumimoji="0" lang="hu-HU" sz="9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Szilágyiné</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Németh Eszter)</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15.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2008. március 21. péntek – 18.00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13. Juhos Sándor fotói</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Meg is mosakodjál: Juhász Katalin </a:t>
            </a:r>
            <a:b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kötetbemutató, néprajzi előadás</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16.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2008. május 24. szombat – 18.00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Álmokat űzve…”: Tűzmenedék költészetnapi verskoncert</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17.</a:t>
            </a:r>
            <a:r>
              <a:rPr kumimoji="0" lang="hu-HU" sz="9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1" u="sng" strike="noStrike" cap="none" normalizeH="0" baseline="0" dirty="0" smtClean="0">
                <a:ln>
                  <a:noFill/>
                </a:ln>
                <a:solidFill>
                  <a:schemeClr val="tx1"/>
                </a:solidFill>
                <a:effectLst/>
                <a:latin typeface="Arial" pitchFamily="34" charset="0"/>
                <a:ea typeface="Times New Roman" pitchFamily="18" charset="0"/>
                <a:cs typeface="Arial" pitchFamily="34" charset="0"/>
              </a:rPr>
              <a:t>2008. szeptember 26. péntek – 18.00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Carmina </a:t>
            </a:r>
            <a:r>
              <a:rPr kumimoji="0" lang="hu-HU" sz="9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Danubiana</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 </a:t>
            </a:r>
            <a:r>
              <a:rPr kumimoji="0" lang="hu-HU" sz="9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gyomaendrődi</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Református Templomban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18.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2008. november 14. péntek – 18.00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14. B. Molnár Zsuzsa festményei</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Határ Győző emlék-est: Dinnyés József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(Hajdú László)</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19.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2009. február 6. péntek – 18.00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15. Novák Hanga illusztrációi</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Frésylla</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Valuska</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Sára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(Polányi Éva)</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2009. március 27. péntek – 18.00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Édesanyám nyelve: Dr. Szilágyi Ferencné Németh Eszter</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21.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2009. május 15. péntek – 18.00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16. </a:t>
            </a:r>
            <a:r>
              <a:rPr kumimoji="0" lang="hu-HU" sz="9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Beinschróth</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Mártonné gobelin-hímzései</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Az elefánt és a repülő szőnyegek: Fürj Katalin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(Hajdú László)</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22.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2009. augusztus 19. szerda – 18.30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17. Nagyné Veres Róza festményei</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Egymásba zárva: Vermes Éva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hu-HU" sz="9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Veszely</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Lajos)</a:t>
            </a:r>
            <a:endParaRPr kumimoji="0" lang="hu-H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Téglalap 2"/>
          <p:cNvSpPr/>
          <p:nvPr/>
        </p:nvSpPr>
        <p:spPr>
          <a:xfrm>
            <a:off x="2051720" y="0"/>
            <a:ext cx="4160113" cy="369332"/>
          </a:xfrm>
          <a:prstGeom prst="rect">
            <a:avLst/>
          </a:prstGeom>
        </p:spPr>
        <p:txBody>
          <a:bodyPr wrap="square">
            <a:spAutoFit/>
          </a:bodyPr>
          <a:lstStyle/>
          <a:p>
            <a:pPr lvl="0" fontAlgn="base">
              <a:spcBef>
                <a:spcPct val="0"/>
              </a:spcBef>
              <a:spcAft>
                <a:spcPct val="0"/>
              </a:spcAft>
              <a:tabLst>
                <a:tab pos="3314700" algn="l"/>
              </a:tabLst>
            </a:pPr>
            <a:r>
              <a:rPr lang="hu-HU" b="1" dirty="0" smtClean="0">
                <a:latin typeface="Arial" pitchFamily="34" charset="0"/>
                <a:ea typeface="Times New Roman" pitchFamily="18" charset="0"/>
                <a:cs typeface="Arial" pitchFamily="34" charset="0"/>
              </a:rPr>
              <a:t>Az </a:t>
            </a:r>
            <a:r>
              <a:rPr lang="hu-HU" b="1" dirty="0" err="1" smtClean="0">
                <a:latin typeface="Arial" pitchFamily="34" charset="0"/>
                <a:ea typeface="Times New Roman" pitchFamily="18" charset="0"/>
                <a:cs typeface="Arial" pitchFamily="34" charset="0"/>
              </a:rPr>
              <a:t>Omart</a:t>
            </a:r>
            <a:r>
              <a:rPr lang="hu-HU" b="1" dirty="0" smtClean="0">
                <a:latin typeface="Arial" pitchFamily="34" charset="0"/>
                <a:ea typeface="Times New Roman" pitchFamily="18" charset="0"/>
                <a:cs typeface="Arial" pitchFamily="34" charset="0"/>
              </a:rPr>
              <a:t> könyvstúdió rendezvényei</a:t>
            </a:r>
            <a:endParaRPr lang="hu-HU" sz="1600" dirty="0" smtClean="0">
              <a:latin typeface="Arial" pitchFamily="34" charset="0"/>
              <a:cs typeface="Arial" pitchFamily="34" charset="0"/>
            </a:endParaRPr>
          </a:p>
        </p:txBody>
      </p:sp>
      <p:pic>
        <p:nvPicPr>
          <p:cNvPr id="4" name="Kép 3" descr="OM 008.jpg"/>
          <p:cNvPicPr>
            <a:picLocks noChangeAspect="1"/>
          </p:cNvPicPr>
          <p:nvPr/>
        </p:nvPicPr>
        <p:blipFill>
          <a:blip r:embed="rId2" cstate="email"/>
          <a:stretch>
            <a:fillRect/>
          </a:stretch>
        </p:blipFill>
        <p:spPr>
          <a:xfrm rot="1326529">
            <a:off x="7060454" y="167782"/>
            <a:ext cx="1794714" cy="267898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Kép 4" descr="OM 114.jpg"/>
          <p:cNvPicPr>
            <a:picLocks noChangeAspect="1"/>
          </p:cNvPicPr>
          <p:nvPr/>
        </p:nvPicPr>
        <p:blipFill>
          <a:blip r:embed="rId3" cstate="email"/>
          <a:stretch>
            <a:fillRect/>
          </a:stretch>
        </p:blipFill>
        <p:spPr>
          <a:xfrm rot="19705829">
            <a:off x="5883362" y="2271738"/>
            <a:ext cx="1736728" cy="247467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6" name="Kép 5" descr="meghívó.jpg"/>
          <p:cNvPicPr>
            <a:picLocks noChangeAspect="1"/>
          </p:cNvPicPr>
          <p:nvPr/>
        </p:nvPicPr>
        <p:blipFill>
          <a:blip r:embed="rId4" cstate="email"/>
          <a:stretch>
            <a:fillRect/>
          </a:stretch>
        </p:blipFill>
        <p:spPr>
          <a:xfrm rot="2497933">
            <a:off x="6859242" y="4250672"/>
            <a:ext cx="1996020" cy="270350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ppt_x</p:attrName>
                                        </p:attrNameLst>
                                      </p:cBhvr>
                                      <p:tavLst>
                                        <p:tav tm="0">
                                          <p:val>
                                            <p:strVal val="#ppt_x"/>
                                          </p:val>
                                        </p:tav>
                                        <p:tav tm="100000">
                                          <p:val>
                                            <p:strVal val="#ppt_x"/>
                                          </p:val>
                                        </p:tav>
                                      </p:tavLst>
                                    </p:anim>
                                    <p:anim calcmode="lin" valueType="num">
                                      <p:cBhvr>
                                        <p:cTn id="9" dur="2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4577"/>
                                        </p:tgtEl>
                                        <p:attrNameLst>
                                          <p:attrName>style.visibility</p:attrName>
                                        </p:attrNameLst>
                                      </p:cBhvr>
                                      <p:to>
                                        <p:strVal val="visible"/>
                                      </p:to>
                                    </p:set>
                                    <p:animEffect transition="in" filter="fade">
                                      <p:cBhvr>
                                        <p:cTn id="14" dur="2000"/>
                                        <p:tgtEl>
                                          <p:spTgt spid="24577"/>
                                        </p:tgtEl>
                                      </p:cBhvr>
                                    </p:animEffect>
                                    <p:anim calcmode="lin" valueType="num">
                                      <p:cBhvr>
                                        <p:cTn id="15" dur="2000" fill="hold"/>
                                        <p:tgtEl>
                                          <p:spTgt spid="24577"/>
                                        </p:tgtEl>
                                        <p:attrNameLst>
                                          <p:attrName>ppt_x</p:attrName>
                                        </p:attrNameLst>
                                      </p:cBhvr>
                                      <p:tavLst>
                                        <p:tav tm="0">
                                          <p:val>
                                            <p:strVal val="#ppt_x"/>
                                          </p:val>
                                        </p:tav>
                                        <p:tav tm="100000">
                                          <p:val>
                                            <p:strVal val="#ppt_x"/>
                                          </p:val>
                                        </p:tav>
                                      </p:tavLst>
                                    </p:anim>
                                    <p:anim calcmode="lin" valueType="num">
                                      <p:cBhvr>
                                        <p:cTn id="16" dur="2000" fill="hold"/>
                                        <p:tgtEl>
                                          <p:spTgt spid="2457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slide(fromBottom)">
                                      <p:cBhvr>
                                        <p:cTn id="21" dur="20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12" presetClass="entr" presetSubtype="8"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slide(fromLeft)">
                                      <p:cBhvr>
                                        <p:cTn id="26" dur="20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1"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slide(fromTop)">
                                      <p:cBhvr>
                                        <p:cTn id="31"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7"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0" y="3212976"/>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314700" algn="l"/>
              </a:tabLst>
            </a:pPr>
            <a:r>
              <a:rPr kumimoji="0" lang="hu-HU" sz="9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23.</a:t>
            </a:r>
            <a:r>
              <a:rPr kumimoji="0" lang="hu-HU" sz="9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1" u="sng" strike="noStrike" cap="none" normalizeH="0" baseline="0" dirty="0" smtClean="0">
                <a:ln>
                  <a:noFill/>
                </a:ln>
                <a:solidFill>
                  <a:schemeClr val="tx1"/>
                </a:solidFill>
                <a:effectLst/>
                <a:latin typeface="Arial" pitchFamily="34" charset="0"/>
                <a:ea typeface="Times New Roman" pitchFamily="18" charset="0"/>
                <a:cs typeface="Arial" pitchFamily="34" charset="0"/>
              </a:rPr>
              <a:t>2009. november 20. péntek – 18.00</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18. Darvas Tibor fotói</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Tollvonások: Bíró-Balogh Tamás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(Darvasi Ferenc)</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24.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2010. április 10. szombat – 18.00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19. </a:t>
            </a:r>
            <a:r>
              <a:rPr kumimoji="0" lang="hu-HU" sz="9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Farkasinszki</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Györgyné festményei</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Magyar </a:t>
            </a:r>
            <a:r>
              <a:rPr kumimoji="0" lang="hu-HU" sz="9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Athenas</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SzilágyiFerenc</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(Tűzmenedék)</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25.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2010. június 2. szerda – 18.00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Bárka - </a:t>
            </a:r>
            <a:r>
              <a:rPr kumimoji="0" lang="hu-HU" sz="9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KörKörös</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(Darvasi Ferenc, Elek Tibor, </a:t>
            </a:r>
            <a:r>
              <a:rPr kumimoji="0" lang="hu-HU" sz="9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Hartay</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Csaba, Kiss László)</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26.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2010. július 9. péntek – 18.00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 Lövei Zsófia és Kondor Nóra festményei</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Frianár</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Valuska</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Sára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(Polányi Éva)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27.</a:t>
            </a:r>
            <a:r>
              <a:rPr kumimoji="0" lang="hu-HU" sz="9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1" u="sng" strike="noStrike" cap="none" normalizeH="0" baseline="0" dirty="0" smtClean="0">
                <a:ln>
                  <a:noFill/>
                </a:ln>
                <a:solidFill>
                  <a:schemeClr val="tx1"/>
                </a:solidFill>
                <a:effectLst/>
                <a:latin typeface="Arial" pitchFamily="34" charset="0"/>
                <a:ea typeface="Times New Roman" pitchFamily="18" charset="0"/>
                <a:cs typeface="Arial" pitchFamily="34" charset="0"/>
              </a:rPr>
              <a:t>2010. október 15. péntek – 18.00</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21. </a:t>
            </a:r>
            <a:r>
              <a:rPr kumimoji="0" lang="hu-HU" sz="9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Gyányi</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Réka ruhatervei és modelljei</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Hőingadozás: </a:t>
            </a:r>
            <a:r>
              <a:rPr kumimoji="0" lang="hu-HU" sz="9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Koloh</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Elek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(Farkas P József, Kovács (</a:t>
            </a:r>
            <a:r>
              <a:rPr kumimoji="0" lang="hu-HU" sz="9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Lityu</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András)</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28.</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2010. november 26. péntek – 18.00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Kiszely Zoltán és Merényi </a:t>
            </a:r>
            <a:r>
              <a:rPr kumimoji="0" lang="hu-HU" sz="9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Nicolette</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29.</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2011. január 22. szombat – 18.00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22. A Városi Zene és Művészeti Iskola növendékei</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 magyar kultúra napja</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30.</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2011. április 8. péntek – 18.00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23. Kocsis Csaba portré fotói</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Kocsis Csaba</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31.</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2011. június 24. péntek – 18.00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24. Lukácsné Murányi Teréz festményei</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Nyárköszöntő hangverseny</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32.</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2011. július 28. csütörtök – 18.00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25. A </a:t>
            </a:r>
            <a:r>
              <a:rPr kumimoji="0" lang="hu-HU" sz="9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csizmadi-a</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és cipész mesterség történetéből</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Dr. Szonda István: Az </a:t>
            </a:r>
            <a:r>
              <a:rPr kumimoji="0" lang="hu-HU" sz="9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endrődi</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csizmadiák</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33.</a:t>
            </a:r>
            <a:r>
              <a:rPr kumimoji="0" lang="hu-HU" sz="9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1" u="sng" strike="noStrike" cap="none" normalizeH="0" baseline="0" dirty="0" smtClean="0">
                <a:ln>
                  <a:noFill/>
                </a:ln>
                <a:solidFill>
                  <a:schemeClr val="tx1"/>
                </a:solidFill>
                <a:effectLst/>
                <a:latin typeface="Arial" pitchFamily="34" charset="0"/>
                <a:ea typeface="Times New Roman" pitchFamily="18" charset="0"/>
                <a:cs typeface="Arial" pitchFamily="34" charset="0"/>
              </a:rPr>
              <a:t>2011. október 8. szombat – 18.00</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26. Veréb Judit kerámia-kiállítása</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Bátki</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Fazekas Zoltán: Könnycseppek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 verseskötetének zenés bemutatója</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34.</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2012. január 20. péntek – 18.00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27. </a:t>
            </a:r>
            <a:r>
              <a:rPr kumimoji="0" lang="hu-HU" sz="9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Valuska</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Lajos bőrmunkáiból</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Regélő Fehér Táltos dobcsapat</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35.</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2012. július 13. péntek – 18.00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28. Iványi Szilvia kötött-, horgolt kézimunkái</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Egy figura Gyomaendrődről” – </a:t>
            </a:r>
            <a:r>
              <a:rPr kumimoji="0" lang="hu-HU" sz="9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Beinschróth</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Károly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29. </a:t>
            </a:r>
            <a:r>
              <a:rPr kumimoji="0" lang="hu-HU" sz="9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Beinschróth</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Károly makettjei</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36.</a:t>
            </a:r>
            <a:r>
              <a:rPr kumimoji="0" lang="hu-HU" sz="9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1" u="sng" strike="noStrike" cap="none" normalizeH="0" baseline="0" dirty="0" smtClean="0">
                <a:ln>
                  <a:noFill/>
                </a:ln>
                <a:solidFill>
                  <a:schemeClr val="tx1"/>
                </a:solidFill>
                <a:effectLst/>
                <a:latin typeface="Arial" pitchFamily="34" charset="0"/>
                <a:ea typeface="Times New Roman" pitchFamily="18" charset="0"/>
                <a:cs typeface="Arial" pitchFamily="34" charset="0"/>
              </a:rPr>
              <a:t>2012. október 26. pénteken – 18.00</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30. Kiállítás Varjú Szabolcs fotóiból</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7 éves a TŰZMENEDÉK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és festményeiből - megnyitó I.</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37.</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2012. november 23. péntek – 18.00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30. Kiállítás Varjú Szabolcs fotóiból</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Magyar néptáncok Békés megyében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és festményeiből - megnyitó II.</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Mahovics</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Tamás előadói estje</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38.</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2013. január 26. szombat – 16.00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31. </a:t>
            </a:r>
            <a:r>
              <a:rPr kumimoji="0" lang="hu-HU" sz="9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Kóra</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Judit Weöres Sándor-illusztrációi</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Endrődi tájszótár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Dr. Szilágyi Ferencné Németh Eszter kötetbemutatója</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39.</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2013. április 17. szerda – 18.00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32. Molnár István Tamás természetfotói</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Költészatnapi</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„Barátság-verskoncert”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Közreműködik a győri </a:t>
            </a:r>
            <a:r>
              <a:rPr kumimoji="0" lang="hu-HU" sz="9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Hangraforgó</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és Gyomaendrődi Tűzmenedék együttes.</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40.</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2013. április 18. csütörtök  – 18.00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33. Kocsis Csaba „</a:t>
            </a:r>
            <a:r>
              <a:rPr kumimoji="0" lang="hu-HU" sz="9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Barbaricum</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fotografika</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Az </a:t>
            </a:r>
            <a:r>
              <a:rPr kumimoji="0" lang="hu-HU" sz="9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OMart</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Műhely Szilágyi Ferenc emlékműsora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41.</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2013. április 18. csütörtök  – 19.00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b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 Komédiás Kör Határ Győző összeállítása</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Kép 2" descr="OM 032.g.jpg"/>
          <p:cNvPicPr>
            <a:picLocks noChangeAspect="1"/>
          </p:cNvPicPr>
          <p:nvPr/>
        </p:nvPicPr>
        <p:blipFill>
          <a:blip r:embed="rId2" cstate="email"/>
          <a:stretch>
            <a:fillRect/>
          </a:stretch>
        </p:blipFill>
        <p:spPr>
          <a:xfrm rot="20813554">
            <a:off x="5796136" y="4293096"/>
            <a:ext cx="3054728" cy="2136640"/>
          </a:xfrm>
          <a:prstGeom prst="rect">
            <a:avLst/>
          </a:prstGeom>
        </p:spPr>
      </p:pic>
      <p:pic>
        <p:nvPicPr>
          <p:cNvPr id="4" name="Kép 3" descr="OM 026.jpg"/>
          <p:cNvPicPr>
            <a:picLocks noChangeAspect="1"/>
          </p:cNvPicPr>
          <p:nvPr/>
        </p:nvPicPr>
        <p:blipFill>
          <a:blip r:embed="rId3" cstate="email"/>
          <a:stretch>
            <a:fillRect/>
          </a:stretch>
        </p:blipFill>
        <p:spPr>
          <a:xfrm rot="1637597">
            <a:off x="5947537" y="653626"/>
            <a:ext cx="2830917" cy="201309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9697"/>
                                        </p:tgtEl>
                                        <p:attrNameLst>
                                          <p:attrName>style.visibility</p:attrName>
                                        </p:attrNameLst>
                                      </p:cBhvr>
                                      <p:to>
                                        <p:strVal val="visible"/>
                                      </p:to>
                                    </p:set>
                                    <p:anim calcmode="lin" valueType="num">
                                      <p:cBhvr>
                                        <p:cTn id="7" dur="2000" fill="hold"/>
                                        <p:tgtEl>
                                          <p:spTgt spid="29697"/>
                                        </p:tgtEl>
                                        <p:attrNameLst>
                                          <p:attrName>ppt_x</p:attrName>
                                        </p:attrNameLst>
                                      </p:cBhvr>
                                      <p:tavLst>
                                        <p:tav tm="0">
                                          <p:val>
                                            <p:strVal val="#ppt_x-.2"/>
                                          </p:val>
                                        </p:tav>
                                        <p:tav tm="100000">
                                          <p:val>
                                            <p:strVal val="#ppt_x"/>
                                          </p:val>
                                        </p:tav>
                                      </p:tavLst>
                                    </p:anim>
                                    <p:anim calcmode="lin" valueType="num">
                                      <p:cBhvr>
                                        <p:cTn id="8" dur="2000" fill="hold"/>
                                        <p:tgtEl>
                                          <p:spTgt spid="29697"/>
                                        </p:tgtEl>
                                        <p:attrNameLst>
                                          <p:attrName>ppt_y</p:attrName>
                                        </p:attrNameLst>
                                      </p:cBhvr>
                                      <p:tavLst>
                                        <p:tav tm="0">
                                          <p:val>
                                            <p:strVal val="#ppt_y"/>
                                          </p:val>
                                        </p:tav>
                                        <p:tav tm="100000">
                                          <p:val>
                                            <p:strVal val="#ppt_y"/>
                                          </p:val>
                                        </p:tav>
                                      </p:tavLst>
                                    </p:anim>
                                    <p:animEffect transition="in" filter="wipe(right)" prLst="gradientSize: 0.1">
                                      <p:cBhvr>
                                        <p:cTn id="9" dur="2000"/>
                                        <p:tgtEl>
                                          <p:spTgt spid="29697"/>
                                        </p:tgtEl>
                                      </p:cBhvr>
                                    </p:animEffect>
                                  </p:childTnLst>
                                </p:cTn>
                              </p:par>
                            </p:childTnLst>
                          </p:cTn>
                        </p:par>
                      </p:childTnLst>
                    </p:cTn>
                  </p:par>
                  <p:par>
                    <p:cTn id="10" fill="hold">
                      <p:stCondLst>
                        <p:cond delay="indefinite"/>
                      </p:stCondLst>
                      <p:childTnLst>
                        <p:par>
                          <p:cTn id="11" fill="hold">
                            <p:stCondLst>
                              <p:cond delay="0"/>
                            </p:stCondLst>
                            <p:childTnLst>
                              <p:par>
                                <p:cTn id="12" presetID="13" presetClass="entr" presetSubtype="32"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plus(out)">
                                      <p:cBhvr>
                                        <p:cTn id="14" dur="20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50" presetClass="entr" presetSubtype="0" decel="10000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2000" fill="hold"/>
                                        <p:tgtEl>
                                          <p:spTgt spid="3"/>
                                        </p:tgtEl>
                                        <p:attrNameLst>
                                          <p:attrName>ppt_w</p:attrName>
                                        </p:attrNameLst>
                                      </p:cBhvr>
                                      <p:tavLst>
                                        <p:tav tm="0">
                                          <p:val>
                                            <p:strVal val="#ppt_w+.3"/>
                                          </p:val>
                                        </p:tav>
                                        <p:tav tm="100000">
                                          <p:val>
                                            <p:strVal val="#ppt_w"/>
                                          </p:val>
                                        </p:tav>
                                      </p:tavLst>
                                    </p:anim>
                                    <p:anim calcmode="lin" valueType="num">
                                      <p:cBhvr>
                                        <p:cTn id="20" dur="2000" fill="hold"/>
                                        <p:tgtEl>
                                          <p:spTgt spid="3"/>
                                        </p:tgtEl>
                                        <p:attrNameLst>
                                          <p:attrName>ppt_h</p:attrName>
                                        </p:attrNameLst>
                                      </p:cBhvr>
                                      <p:tavLst>
                                        <p:tav tm="0">
                                          <p:val>
                                            <p:strVal val="#ppt_h"/>
                                          </p:val>
                                        </p:tav>
                                        <p:tav tm="100000">
                                          <p:val>
                                            <p:strVal val="#ppt_h"/>
                                          </p:val>
                                        </p:tav>
                                      </p:tavLst>
                                    </p:anim>
                                    <p:animEffect transition="in" filter="fade">
                                      <p:cBhvr>
                                        <p:cTn id="21"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179512" y="1916832"/>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314700" algn="l"/>
              </a:tabLst>
            </a:pP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2013. április 18. csütörtök  – 19.30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Dinnyés József verskoncertje Határ Győzőről</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42.</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2013. április 19. péntek  – 16.45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34. Gyermekrajz-pályázat Weöres Sándor 100.</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b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 </a:t>
            </a:r>
            <a:r>
              <a:rPr kumimoji="0" lang="hu-HU" sz="9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Hangraforgó</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együttes Weöres Sándor estje</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születésnapjára.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43.</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2013. április 19. péntek  – 19.00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35. </a:t>
            </a:r>
            <a:r>
              <a:rPr kumimoji="0" lang="hu-HU" sz="9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Kóra</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Judit Weöres Sándor-illusztrációi.</a:t>
            </a:r>
            <a:b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Beszélgetés Gergely Ágnes Kossuth-díjas költővel</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44.</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2013. április 20. szombat  – 19.00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b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 Sebő együttes verskoncertje</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45.</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2013. június 7. péntek  – 18.00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36. Bella Rózsa rézkarcai</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b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Jézus Krisztus ábrázolások a képzőművészetben</a:t>
            </a:r>
            <a:b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 keresztről való levételtől pünkösdig</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46.</a:t>
            </a:r>
            <a:r>
              <a:rPr kumimoji="0" lang="hu-HU" sz="9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1" u="sng" strike="noStrike" cap="none" normalizeH="0" baseline="0" dirty="0" smtClean="0">
                <a:ln>
                  <a:noFill/>
                </a:ln>
                <a:solidFill>
                  <a:schemeClr val="tx1"/>
                </a:solidFill>
                <a:effectLst/>
                <a:latin typeface="Arial" pitchFamily="34" charset="0"/>
                <a:ea typeface="Times New Roman" pitchFamily="18" charset="0"/>
                <a:cs typeface="Arial" pitchFamily="34" charset="0"/>
              </a:rPr>
              <a:t>2013. december 6. péntek  – 18.00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37. Kocsis Csaba fotografikái</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b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Irodalmi emlékest Szilágyi Ferenc 85. születésnapjára</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47.</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2014. február 1.  – 18.00 	</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38. Népi hagyományok a mai öltözködésben</a:t>
            </a:r>
            <a:b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Hová száll a páva?” – gondolatok érdekességek </a:t>
            </a:r>
            <a:b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 pávaverseny történetéről Juhász Erikától</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48. </a:t>
            </a:r>
            <a:r>
              <a:rPr kumimoji="0" lang="hu-HU"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2014 április 11.  – 18.00</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r>
              <a:rPr kumimoji="0" lang="hu-HU"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Költészetnapi verskoncert A  vésztői Vejsze együttes</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39. Béres </a:t>
            </a:r>
            <a:r>
              <a:rPr kumimoji="0" lang="hu-HU" sz="9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Hemmis</a:t>
            </a:r>
            <a:r>
              <a:rPr kumimoji="0" lang="hu-H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Mária : Versillusztrációi</a:t>
            </a:r>
            <a:endParaRPr kumimoji="0" lang="hu-H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endParaRPr kumimoji="0" lang="hu-H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Kép 2" descr="OM 087.c.jpg"/>
          <p:cNvPicPr>
            <a:picLocks noChangeAspect="1"/>
          </p:cNvPicPr>
          <p:nvPr/>
        </p:nvPicPr>
        <p:blipFill>
          <a:blip r:embed="rId2" cstate="email"/>
          <a:stretch>
            <a:fillRect/>
          </a:stretch>
        </p:blipFill>
        <p:spPr>
          <a:xfrm>
            <a:off x="4857752" y="3786190"/>
            <a:ext cx="2826153" cy="245325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4" name="Kép 3" descr="SDC10007.JPG"/>
          <p:cNvPicPr>
            <a:picLocks noChangeAspect="1"/>
          </p:cNvPicPr>
          <p:nvPr/>
        </p:nvPicPr>
        <p:blipFill>
          <a:blip r:embed="rId3" cstate="email"/>
          <a:stretch>
            <a:fillRect/>
          </a:stretch>
        </p:blipFill>
        <p:spPr>
          <a:xfrm>
            <a:off x="467544" y="4000504"/>
            <a:ext cx="2784309" cy="208823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Kép 4" descr="SDC10004.JPG"/>
          <p:cNvPicPr>
            <a:picLocks noChangeAspect="1"/>
          </p:cNvPicPr>
          <p:nvPr/>
        </p:nvPicPr>
        <p:blipFill>
          <a:blip r:embed="rId4" cstate="email"/>
          <a:stretch>
            <a:fillRect/>
          </a:stretch>
        </p:blipFill>
        <p:spPr>
          <a:xfrm>
            <a:off x="6012160" y="928670"/>
            <a:ext cx="2832315" cy="212423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0721"/>
                                        </p:tgtEl>
                                        <p:attrNameLst>
                                          <p:attrName>style.visibility</p:attrName>
                                        </p:attrNameLst>
                                      </p:cBhvr>
                                      <p:to>
                                        <p:strVal val="visible"/>
                                      </p:to>
                                    </p:set>
                                    <p:anim calcmode="lin" valueType="num">
                                      <p:cBhvr>
                                        <p:cTn id="7" dur="2000" fill="hold"/>
                                        <p:tgtEl>
                                          <p:spTgt spid="30721"/>
                                        </p:tgtEl>
                                        <p:attrNameLst>
                                          <p:attrName>ppt_w</p:attrName>
                                        </p:attrNameLst>
                                      </p:cBhvr>
                                      <p:tavLst>
                                        <p:tav tm="0">
                                          <p:val>
                                            <p:fltVal val="0"/>
                                          </p:val>
                                        </p:tav>
                                        <p:tav tm="100000">
                                          <p:val>
                                            <p:strVal val="#ppt_w"/>
                                          </p:val>
                                        </p:tav>
                                      </p:tavLst>
                                    </p:anim>
                                    <p:anim calcmode="lin" valueType="num">
                                      <p:cBhvr>
                                        <p:cTn id="8" dur="2000" fill="hold"/>
                                        <p:tgtEl>
                                          <p:spTgt spid="30721"/>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2"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Scale>
                                      <p:cBhvr>
                                        <p:cTn id="13" dur="2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 dur="2000" decel="50000" fill="hold">
                                          <p:stCondLst>
                                            <p:cond delay="0"/>
                                          </p:stCondLst>
                                        </p:cTn>
                                        <p:tgtEl>
                                          <p:spTgt spid="5"/>
                                        </p:tgtEl>
                                        <p:attrNameLst>
                                          <p:attrName>ppt_x</p:attrName>
                                          <p:attrName>ppt_y</p:attrName>
                                        </p:attrNameLst>
                                      </p:cBhvr>
                                    </p:animMotion>
                                    <p:animEffect transition="in" filter="fade">
                                      <p:cBhvr>
                                        <p:cTn id="15" dur="20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48" presetClass="entr" presetSubtype="0" accel="50000"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p:cTn id="20" dur="2000" fill="hold"/>
                                        <p:tgtEl>
                                          <p:spTgt spid="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1" dur="2000" fill="hold"/>
                                        <p:tgtEl>
                                          <p:spTgt spid="4"/>
                                        </p:tgtEl>
                                        <p:attrNameLst>
                                          <p:attrName>ppt_x</p:attrName>
                                        </p:attrNameLst>
                                      </p:cBhvr>
                                      <p:tavLst>
                                        <p:tav tm="0">
                                          <p:val>
                                            <p:fltVal val="-1"/>
                                          </p:val>
                                        </p:tav>
                                        <p:tav tm="50000">
                                          <p:val>
                                            <p:fltVal val="0.95"/>
                                          </p:val>
                                        </p:tav>
                                        <p:tav tm="100000">
                                          <p:val>
                                            <p:strVal val="#ppt_x"/>
                                          </p:val>
                                        </p:tav>
                                      </p:tavLst>
                                    </p:anim>
                                    <p:anim calcmode="lin" valueType="num">
                                      <p:cBhvr>
                                        <p:cTn id="22" dur="2000" fill="hold"/>
                                        <p:tgtEl>
                                          <p:spTgt spid="4"/>
                                        </p:tgtEl>
                                        <p:attrNameLst>
                                          <p:attrName>ppt_y</p:attrName>
                                        </p:attrNameLst>
                                      </p:cBhvr>
                                      <p:tavLst>
                                        <p:tav tm="0">
                                          <p:val>
                                            <p:strVal val="#ppt_y"/>
                                          </p:val>
                                        </p:tav>
                                        <p:tav tm="100000">
                                          <p:val>
                                            <p:strVal val="#ppt_y"/>
                                          </p:val>
                                        </p:tav>
                                      </p:tavLst>
                                    </p:anim>
                                    <p:animEffect transition="in" filter="fade">
                                      <p:cBhvr>
                                        <p:cTn id="23" dur="20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51" presetClass="entr" presetSubtype="0" fill="hold" nodeType="click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fade">
                                      <p:cBhvr>
                                        <p:cTn id="28" dur="770" decel="100000"/>
                                        <p:tgtEl>
                                          <p:spTgt spid="3"/>
                                        </p:tgtEl>
                                      </p:cBhvr>
                                    </p:animEffect>
                                    <p:animScale>
                                      <p:cBhvr>
                                        <p:cTn id="29" dur="770" decel="100000"/>
                                        <p:tgtEl>
                                          <p:spTgt spid="3"/>
                                        </p:tgtEl>
                                      </p:cBhvr>
                                      <p:from x="10000" y="10000"/>
                                      <p:to x="200000" y="450000"/>
                                    </p:animScale>
                                    <p:animScale>
                                      <p:cBhvr>
                                        <p:cTn id="30" dur="1230" accel="100000" fill="hold">
                                          <p:stCondLst>
                                            <p:cond delay="770"/>
                                          </p:stCondLst>
                                        </p:cTn>
                                        <p:tgtEl>
                                          <p:spTgt spid="3"/>
                                        </p:tgtEl>
                                      </p:cBhvr>
                                      <p:from x="200000" y="450000"/>
                                      <p:to x="100000" y="100000"/>
                                    </p:animScale>
                                    <p:set>
                                      <p:cBhvr>
                                        <p:cTn id="31" dur="770" fill="hold"/>
                                        <p:tgtEl>
                                          <p:spTgt spid="3"/>
                                        </p:tgtEl>
                                        <p:attrNameLst>
                                          <p:attrName>ppt_x</p:attrName>
                                        </p:attrNameLst>
                                      </p:cBhvr>
                                      <p:to>
                                        <p:strVal val="(0.5)"/>
                                      </p:to>
                                    </p:set>
                                    <p:anim from="(0.5)" to="(#ppt_x)" calcmode="lin" valueType="num">
                                      <p:cBhvr>
                                        <p:cTn id="32" dur="1230" accel="100000" fill="hold">
                                          <p:stCondLst>
                                            <p:cond delay="770"/>
                                          </p:stCondLst>
                                        </p:cTn>
                                        <p:tgtEl>
                                          <p:spTgt spid="3"/>
                                        </p:tgtEl>
                                        <p:attrNameLst>
                                          <p:attrName>ppt_x</p:attrName>
                                        </p:attrNameLst>
                                      </p:cBhvr>
                                    </p:anim>
                                    <p:set>
                                      <p:cBhvr>
                                        <p:cTn id="33" dur="770" fill="hold"/>
                                        <p:tgtEl>
                                          <p:spTgt spid="3"/>
                                        </p:tgtEl>
                                        <p:attrNameLst>
                                          <p:attrName>ppt_y</p:attrName>
                                        </p:attrNameLst>
                                      </p:cBhvr>
                                      <p:to>
                                        <p:strVal val="(#ppt_y+0.4)"/>
                                      </p:to>
                                    </p:set>
                                    <p:anim from="(#ppt_y+0.4)" to="(#ppt_y)" calcmode="lin" valueType="num">
                                      <p:cBhvr>
                                        <p:cTn id="34" dur="1230" accel="100000" fill="hold">
                                          <p:stCondLst>
                                            <p:cond delay="770"/>
                                          </p:stCondLst>
                                        </p:cTn>
                                        <p:tgtEl>
                                          <p:spTgt spid="3"/>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357158" y="285728"/>
            <a:ext cx="8429684" cy="3239790"/>
          </a:xfrm>
        </p:spPr>
        <p:txBody>
          <a:bodyPr/>
          <a:lstStyle/>
          <a:p>
            <a:pPr marL="0" indent="0">
              <a:buNone/>
            </a:pPr>
            <a:r>
              <a:rPr lang="hu-HU" sz="2000" dirty="0" smtClean="0"/>
              <a:t>Az is érdekelne, hogy mi ad témát, ihletet egy-egy vers megírásához?</a:t>
            </a:r>
          </a:p>
          <a:p>
            <a:pPr marL="0" indent="0">
              <a:buNone/>
            </a:pPr>
            <a:r>
              <a:rPr lang="hu-HU" sz="2000" dirty="0" smtClean="0"/>
              <a:t>Az ihlet? Arra nincs magyarázat. A legjobb versemet a kazánházban egy papírdarabra írtam egy ács ceruzával, az lett a legjobb versem.</a:t>
            </a:r>
          </a:p>
          <a:p>
            <a:pPr marL="0" indent="0">
              <a:buNone/>
            </a:pPr>
            <a:r>
              <a:rPr lang="hu-HU" sz="2000" dirty="0" smtClean="0"/>
              <a:t>A lányomat faggattam erről, amikor a verseit akartam értelmezni. Ugye, ez azt jelenti, azzal ezt akartad kifejezni. Mire azt válaszolta: lehet, hogy ezt te így érzed, én csak az érzéseimet akartam írtam le.</a:t>
            </a:r>
            <a:endParaRPr lang="hu-HU" sz="2000" dirty="0"/>
          </a:p>
        </p:txBody>
      </p:sp>
      <p:pic>
        <p:nvPicPr>
          <p:cNvPr id="4" name="Kép 3" descr="vers.jpg"/>
          <p:cNvPicPr>
            <a:picLocks noChangeAspect="1"/>
          </p:cNvPicPr>
          <p:nvPr/>
        </p:nvPicPr>
        <p:blipFill>
          <a:blip r:embed="rId2" cstate="email"/>
          <a:stretch>
            <a:fillRect/>
          </a:stretch>
        </p:blipFill>
        <p:spPr>
          <a:xfrm>
            <a:off x="2771800" y="3214686"/>
            <a:ext cx="3600400" cy="331440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35" presetClass="entr" presetSubtype="0" fill="hold" nodeType="clickEffect">
                                  <p:stCondLst>
                                    <p:cond delay="0"/>
                                  </p:stCondLst>
                                  <p:childTnLst>
                                    <p:set>
                                      <p:cBhvr>
                                        <p:cTn id="60" dur="1" fill="hold">
                                          <p:stCondLst>
                                            <p:cond delay="0"/>
                                          </p:stCondLst>
                                        </p:cTn>
                                        <p:tgtEl>
                                          <p:spTgt spid="4"/>
                                        </p:tgtEl>
                                        <p:attrNameLst>
                                          <p:attrName>style.visibility</p:attrName>
                                        </p:attrNameLst>
                                      </p:cBhvr>
                                      <p:to>
                                        <p:strVal val="visible"/>
                                      </p:to>
                                    </p:set>
                                    <p:animEffect transition="in" filter="fade">
                                      <p:cBhvr>
                                        <p:cTn id="61" dur="2000"/>
                                        <p:tgtEl>
                                          <p:spTgt spid="4"/>
                                        </p:tgtEl>
                                      </p:cBhvr>
                                    </p:animEffect>
                                    <p:anim calcmode="lin" valueType="num">
                                      <p:cBhvr>
                                        <p:cTn id="62" dur="2000" fill="hold"/>
                                        <p:tgtEl>
                                          <p:spTgt spid="4"/>
                                        </p:tgtEl>
                                        <p:attrNameLst>
                                          <p:attrName>style.rotation</p:attrName>
                                        </p:attrNameLst>
                                      </p:cBhvr>
                                      <p:tavLst>
                                        <p:tav tm="0">
                                          <p:val>
                                            <p:fltVal val="720"/>
                                          </p:val>
                                        </p:tav>
                                        <p:tav tm="100000">
                                          <p:val>
                                            <p:fltVal val="0"/>
                                          </p:val>
                                        </p:tav>
                                      </p:tavLst>
                                    </p:anim>
                                    <p:anim calcmode="lin" valueType="num">
                                      <p:cBhvr>
                                        <p:cTn id="63" dur="2000" fill="hold"/>
                                        <p:tgtEl>
                                          <p:spTgt spid="4"/>
                                        </p:tgtEl>
                                        <p:attrNameLst>
                                          <p:attrName>ppt_h</p:attrName>
                                        </p:attrNameLst>
                                      </p:cBhvr>
                                      <p:tavLst>
                                        <p:tav tm="0">
                                          <p:val>
                                            <p:fltVal val="0"/>
                                          </p:val>
                                        </p:tav>
                                        <p:tav tm="100000">
                                          <p:val>
                                            <p:strVal val="#ppt_h"/>
                                          </p:val>
                                        </p:tav>
                                      </p:tavLst>
                                    </p:anim>
                                    <p:anim calcmode="lin" valueType="num">
                                      <p:cBhvr>
                                        <p:cTn id="64" dur="20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342928" y="285728"/>
            <a:ext cx="8229600" cy="3071834"/>
          </a:xfrm>
        </p:spPr>
        <p:txBody>
          <a:bodyPr>
            <a:normAutofit/>
          </a:bodyPr>
          <a:lstStyle/>
          <a:p>
            <a:pPr marL="0" indent="0">
              <a:buNone/>
            </a:pPr>
            <a:r>
              <a:rPr lang="hu-HU" sz="2000" dirty="0" smtClean="0"/>
              <a:t>Az interjú vége felé, adódik a kérdés: milyen elképzeléseik, ötleteik vannak a kulturális műhely további programjait illetően?</a:t>
            </a:r>
          </a:p>
          <a:p>
            <a:pPr marL="0" indent="0">
              <a:buNone/>
            </a:pPr>
            <a:endParaRPr lang="hu-HU" sz="2000" dirty="0" smtClean="0"/>
          </a:p>
          <a:p>
            <a:pPr marL="0" indent="0">
              <a:buNone/>
            </a:pPr>
            <a:r>
              <a:rPr lang="hu-HU" sz="2000" dirty="0" smtClean="0"/>
              <a:t>A szomszédolás: a környező települések alkotóit, művészeit kérnénk meg. Mezőberény lenne az első, bemutatnánk a várost, s ha vannak előadóik lehetőséget kapnának a fellépésre. Aztán a közönséget kibővíteni a fiatalokkal, gyerekekkel. Becsalogatni a fiatalokat. Pontosabban már nem is ide, mert ezt a helyiséget béreljük. Szeretnénk egy nagyobbat, olyat, ami a miénk.</a:t>
            </a:r>
            <a:endParaRPr lang="hu-HU" sz="2000" dirty="0"/>
          </a:p>
        </p:txBody>
      </p:sp>
      <p:pic>
        <p:nvPicPr>
          <p:cNvPr id="4" name="Kép 3" descr="OM 073.b.jpg"/>
          <p:cNvPicPr>
            <a:picLocks noChangeAspect="1"/>
          </p:cNvPicPr>
          <p:nvPr/>
        </p:nvPicPr>
        <p:blipFill>
          <a:blip r:embed="rId2" cstate="email"/>
          <a:stretch>
            <a:fillRect/>
          </a:stretch>
        </p:blipFill>
        <p:spPr>
          <a:xfrm>
            <a:off x="822187" y="3576066"/>
            <a:ext cx="1749549" cy="2781892"/>
          </a:xfrm>
          <a:prstGeom prst="rect">
            <a:avLst/>
          </a:prstGeom>
          <a:ln>
            <a:noFill/>
          </a:ln>
          <a:effectLst>
            <a:softEdge rad="112500"/>
          </a:effectLst>
        </p:spPr>
      </p:pic>
      <p:pic>
        <p:nvPicPr>
          <p:cNvPr id="5" name="Kép 4" descr="OM 073.c.jpg"/>
          <p:cNvPicPr>
            <a:picLocks noChangeAspect="1"/>
          </p:cNvPicPr>
          <p:nvPr/>
        </p:nvPicPr>
        <p:blipFill>
          <a:blip r:embed="rId3" cstate="email"/>
          <a:stretch>
            <a:fillRect/>
          </a:stretch>
        </p:blipFill>
        <p:spPr>
          <a:xfrm>
            <a:off x="6012160" y="3874089"/>
            <a:ext cx="2527176" cy="2198117"/>
          </a:xfrm>
          <a:prstGeom prst="rect">
            <a:avLst/>
          </a:prstGeom>
          <a:ln>
            <a:noFill/>
          </a:ln>
          <a:effectLst>
            <a:softEdge rad="112500"/>
          </a:effectLst>
        </p:spPr>
      </p:pic>
      <p:pic>
        <p:nvPicPr>
          <p:cNvPr id="6" name="Kép 5" descr="OM 137.jpg"/>
          <p:cNvPicPr>
            <a:picLocks noChangeAspect="1"/>
          </p:cNvPicPr>
          <p:nvPr/>
        </p:nvPicPr>
        <p:blipFill>
          <a:blip r:embed="rId4" cstate="email"/>
          <a:stretch>
            <a:fillRect/>
          </a:stretch>
        </p:blipFill>
        <p:spPr>
          <a:xfrm>
            <a:off x="3203848" y="3429000"/>
            <a:ext cx="2194744" cy="3165377"/>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by="(-#ppt_w*2)" calcmode="lin" valueType="num">
                                      <p:cBhvr rctx="PPT">
                                        <p:cTn id="7" dur="250" autoRev="1" fill="hold">
                                          <p:stCondLst>
                                            <p:cond delay="0"/>
                                          </p:stCondLst>
                                        </p:cTn>
                                        <p:tgtEl>
                                          <p:spTgt spid="3">
                                            <p:txEl>
                                              <p:pRg st="0" end="0"/>
                                            </p:txEl>
                                          </p:spTgt>
                                        </p:tgtEl>
                                        <p:attrNameLst>
                                          <p:attrName>ppt_w</p:attrName>
                                        </p:attrNameLst>
                                      </p:cBhvr>
                                    </p:anim>
                                    <p:anim by="(#ppt_w*0.50)" calcmode="lin" valueType="num">
                                      <p:cBhvr>
                                        <p:cTn id="8" dur="250" decel="50000" autoRev="1" fill="hold">
                                          <p:stCondLst>
                                            <p:cond delay="0"/>
                                          </p:stCondLst>
                                        </p:cTn>
                                        <p:tgtEl>
                                          <p:spTgt spid="3">
                                            <p:txEl>
                                              <p:pRg st="0" end="0"/>
                                            </p:txEl>
                                          </p:spTgt>
                                        </p:tgtEl>
                                        <p:attrNameLst>
                                          <p:attrName>ppt_x</p:attrName>
                                        </p:attrNameLst>
                                      </p:cBhvr>
                                    </p:anim>
                                    <p:anim from="(-#ppt_h/2)" to="(#ppt_y)" calcmode="lin" valueType="num">
                                      <p:cBhvr>
                                        <p:cTn id="9" dur="500" fill="hold">
                                          <p:stCondLst>
                                            <p:cond delay="0"/>
                                          </p:stCondLst>
                                        </p:cTn>
                                        <p:tgtEl>
                                          <p:spTgt spid="3">
                                            <p:txEl>
                                              <p:pRg st="0" end="0"/>
                                            </p:txEl>
                                          </p:spTgt>
                                        </p:tgtEl>
                                        <p:attrNameLst>
                                          <p:attrName>ppt_y</p:attrName>
                                        </p:attrNameLst>
                                      </p:cBhvr>
                                    </p:anim>
                                    <p:animRot by="21600000">
                                      <p:cBhvr>
                                        <p:cTn id="10" dur="500" fill="hold">
                                          <p:stCondLst>
                                            <p:cond delay="0"/>
                                          </p:stCondLst>
                                        </p:cTn>
                                        <p:tgtEl>
                                          <p:spTgt spid="3">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grpId="0" nodeType="clickEffect">
                                  <p:stCondLst>
                                    <p:cond delay="0"/>
                                  </p:stCondLst>
                                  <p:iterate type="lt">
                                    <p:tmPct val="10000"/>
                                  </p:iterate>
                                  <p:childTnLst>
                                    <p:set>
                                      <p:cBhvr>
                                        <p:cTn id="14" dur="1" fill="hold">
                                          <p:stCondLst>
                                            <p:cond delay="0"/>
                                          </p:stCondLst>
                                        </p:cTn>
                                        <p:tgtEl>
                                          <p:spTgt spid="3">
                                            <p:txEl>
                                              <p:pRg st="2" end="2"/>
                                            </p:txEl>
                                          </p:spTgt>
                                        </p:tgtEl>
                                        <p:attrNameLst>
                                          <p:attrName>style.visibility</p:attrName>
                                        </p:attrNameLst>
                                      </p:cBhvr>
                                      <p:to>
                                        <p:strVal val="visible"/>
                                      </p:to>
                                    </p:set>
                                    <p:anim by="(-#ppt_w*2)" calcmode="lin" valueType="num">
                                      <p:cBhvr rctx="PPT">
                                        <p:cTn id="15" dur="250" autoRev="1" fill="hold">
                                          <p:stCondLst>
                                            <p:cond delay="0"/>
                                          </p:stCondLst>
                                        </p:cTn>
                                        <p:tgtEl>
                                          <p:spTgt spid="3">
                                            <p:txEl>
                                              <p:pRg st="2" end="2"/>
                                            </p:txEl>
                                          </p:spTgt>
                                        </p:tgtEl>
                                        <p:attrNameLst>
                                          <p:attrName>ppt_w</p:attrName>
                                        </p:attrNameLst>
                                      </p:cBhvr>
                                    </p:anim>
                                    <p:anim by="(#ppt_w*0.50)" calcmode="lin" valueType="num">
                                      <p:cBhvr>
                                        <p:cTn id="16" dur="250" decel="50000" autoRev="1" fill="hold">
                                          <p:stCondLst>
                                            <p:cond delay="0"/>
                                          </p:stCondLst>
                                        </p:cTn>
                                        <p:tgtEl>
                                          <p:spTgt spid="3">
                                            <p:txEl>
                                              <p:pRg st="2" end="2"/>
                                            </p:txEl>
                                          </p:spTgt>
                                        </p:tgtEl>
                                        <p:attrNameLst>
                                          <p:attrName>ppt_x</p:attrName>
                                        </p:attrNameLst>
                                      </p:cBhvr>
                                    </p:anim>
                                    <p:anim from="(-#ppt_h/2)" to="(#ppt_y)" calcmode="lin" valueType="num">
                                      <p:cBhvr>
                                        <p:cTn id="17" dur="500" fill="hold">
                                          <p:stCondLst>
                                            <p:cond delay="0"/>
                                          </p:stCondLst>
                                        </p:cTn>
                                        <p:tgtEl>
                                          <p:spTgt spid="3">
                                            <p:txEl>
                                              <p:pRg st="2" end="2"/>
                                            </p:txEl>
                                          </p:spTgt>
                                        </p:tgtEl>
                                        <p:attrNameLst>
                                          <p:attrName>ppt_y</p:attrName>
                                        </p:attrNameLst>
                                      </p:cBhvr>
                                    </p:anim>
                                    <p:animRot by="21600000">
                                      <p:cBhvr>
                                        <p:cTn id="18" dur="500" fill="hold">
                                          <p:stCondLst>
                                            <p:cond delay="0"/>
                                          </p:stCondLst>
                                        </p:cTn>
                                        <p:tgtEl>
                                          <p:spTgt spid="3">
                                            <p:txEl>
                                              <p:pRg st="2" end="2"/>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p:cTn id="23" dur="2000" fill="hold"/>
                                        <p:tgtEl>
                                          <p:spTgt spid="4"/>
                                        </p:tgtEl>
                                        <p:attrNameLst>
                                          <p:attrName>ppt_h</p:attrName>
                                        </p:attrNameLst>
                                      </p:cBhvr>
                                      <p:tavLst>
                                        <p:tav tm="0">
                                          <p:val>
                                            <p:strVal val="#ppt_h/20"/>
                                          </p:val>
                                        </p:tav>
                                        <p:tav tm="50000">
                                          <p:val>
                                            <p:strVal val="#ppt_h/20"/>
                                          </p:val>
                                        </p:tav>
                                        <p:tav tm="100000">
                                          <p:val>
                                            <p:strVal val="#ppt_h"/>
                                          </p:val>
                                        </p:tav>
                                      </p:tavLst>
                                    </p:anim>
                                    <p:anim calcmode="lin" valueType="num">
                                      <p:cBhvr>
                                        <p:cTn id="24" dur="2000" fill="hold"/>
                                        <p:tgtEl>
                                          <p:spTgt spid="4"/>
                                        </p:tgtEl>
                                        <p:attrNameLst>
                                          <p:attrName>ppt_w</p:attrName>
                                        </p:attrNameLst>
                                      </p:cBhvr>
                                      <p:tavLst>
                                        <p:tav tm="0">
                                          <p:val>
                                            <p:strVal val="#ppt_w+.3"/>
                                          </p:val>
                                        </p:tav>
                                        <p:tav tm="50000">
                                          <p:val>
                                            <p:strVal val="#ppt_w+.3"/>
                                          </p:val>
                                        </p:tav>
                                        <p:tav tm="100000">
                                          <p:val>
                                            <p:strVal val="#ppt_w"/>
                                          </p:val>
                                        </p:tav>
                                      </p:tavLst>
                                    </p:anim>
                                    <p:anim calcmode="lin" valueType="num">
                                      <p:cBhvr>
                                        <p:cTn id="25" dur="2000" fill="hold"/>
                                        <p:tgtEl>
                                          <p:spTgt spid="4"/>
                                        </p:tgtEl>
                                        <p:attrNameLst>
                                          <p:attrName>ppt_x</p:attrName>
                                        </p:attrNameLst>
                                      </p:cBhvr>
                                      <p:tavLst>
                                        <p:tav tm="0">
                                          <p:val>
                                            <p:strVal val="#ppt_x-.3"/>
                                          </p:val>
                                        </p:tav>
                                        <p:tav tm="50000">
                                          <p:val>
                                            <p:strVal val="#ppt_x"/>
                                          </p:val>
                                        </p:tav>
                                        <p:tav tm="100000">
                                          <p:val>
                                            <p:strVal val="#ppt_x"/>
                                          </p:val>
                                        </p:tav>
                                      </p:tavLst>
                                    </p:anim>
                                    <p:anim calcmode="lin" valueType="num">
                                      <p:cBhvr>
                                        <p:cTn id="26" dur="2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9" presetClass="entr" presetSubtype="0" accel="10000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p:cTn id="31" dur="20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32" dur="20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33" dur="20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34" dur="2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5" presetClass="entr" presetSubtype="0" fill="hold" nodeType="click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p:cTn id="39" dur="2000" fill="hold"/>
                                        <p:tgtEl>
                                          <p:spTgt spid="6"/>
                                        </p:tgtEl>
                                        <p:attrNameLst>
                                          <p:attrName>ppt_w</p:attrName>
                                        </p:attrNameLst>
                                      </p:cBhvr>
                                      <p:tavLst>
                                        <p:tav tm="0">
                                          <p:val>
                                            <p:fltVal val="0"/>
                                          </p:val>
                                        </p:tav>
                                        <p:tav tm="100000">
                                          <p:val>
                                            <p:strVal val="#ppt_w"/>
                                          </p:val>
                                        </p:tav>
                                      </p:tavLst>
                                    </p:anim>
                                    <p:anim calcmode="lin" valueType="num">
                                      <p:cBhvr>
                                        <p:cTn id="40" dur="2000" fill="hold"/>
                                        <p:tgtEl>
                                          <p:spTgt spid="6"/>
                                        </p:tgtEl>
                                        <p:attrNameLst>
                                          <p:attrName>ppt_h</p:attrName>
                                        </p:attrNameLst>
                                      </p:cBhvr>
                                      <p:tavLst>
                                        <p:tav tm="0">
                                          <p:val>
                                            <p:fltVal val="0"/>
                                          </p:val>
                                        </p:tav>
                                        <p:tav tm="100000">
                                          <p:val>
                                            <p:strVal val="#ppt_h"/>
                                          </p:val>
                                        </p:tav>
                                      </p:tavLst>
                                    </p:anim>
                                    <p:anim calcmode="lin" valueType="num">
                                      <p:cBhvr>
                                        <p:cTn id="41" dur="2000" fill="hold"/>
                                        <p:tgtEl>
                                          <p:spTgt spid="6"/>
                                        </p:tgtEl>
                                        <p:attrNameLst>
                                          <p:attrName>ppt_x</p:attrName>
                                        </p:attrNameLst>
                                      </p:cBhvr>
                                      <p:tavLst>
                                        <p:tav tm="0" fmla="#ppt_x+(cos(-2*pi*(1-$))*-#ppt_x-sin(-2*pi*(1-$))*(1-#ppt_y))*(1-$)">
                                          <p:val>
                                            <p:fltVal val="0"/>
                                          </p:val>
                                        </p:tav>
                                        <p:tav tm="100000">
                                          <p:val>
                                            <p:fltVal val="1"/>
                                          </p:val>
                                        </p:tav>
                                      </p:tavLst>
                                    </p:anim>
                                    <p:anim calcmode="lin" valueType="num">
                                      <p:cBhvr>
                                        <p:cTn id="42" dur="2000" fill="hold"/>
                                        <p:tgtEl>
                                          <p:spTgt spid="6"/>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67544" y="548680"/>
            <a:ext cx="8229600" cy="2451692"/>
          </a:xfrm>
        </p:spPr>
        <p:txBody>
          <a:bodyPr>
            <a:normAutofit/>
          </a:bodyPr>
          <a:lstStyle/>
          <a:p>
            <a:pPr marL="0" indent="0">
              <a:buNone/>
            </a:pPr>
            <a:r>
              <a:rPr lang="hu-HU" sz="2000" dirty="0" smtClean="0"/>
              <a:t>Ha Gyomaendrőd kulturális életéről beszélünk, akkor megkerülhetetlen tényező Oláh Gizella és B. Molnár Albert. A művészetek iránt kevésbé érdeklődök talán csak az O’ mart Könyvesboltot ismerik, ahol mai beszélgetésünk is folyik, hiszen Gizike néni és Berci bácsi élete ezer szállal kapcsolódik ide. Honnan ez - a kívülálló számára furcsa - név: </a:t>
            </a:r>
            <a:r>
              <a:rPr lang="hu-HU" sz="2000" dirty="0" err="1" smtClean="0"/>
              <a:t>OMart</a:t>
            </a:r>
            <a:r>
              <a:rPr lang="hu-HU" sz="2000" dirty="0" smtClean="0"/>
              <a:t> Könyvesbolt és Kulturális Műhely?</a:t>
            </a:r>
            <a:endParaRPr lang="hu-HU" sz="2000" dirty="0"/>
          </a:p>
        </p:txBody>
      </p:sp>
      <p:pic>
        <p:nvPicPr>
          <p:cNvPr id="6" name="Kép 5" descr="SDC10006.JPG"/>
          <p:cNvPicPr>
            <a:picLocks noChangeAspect="1"/>
          </p:cNvPicPr>
          <p:nvPr/>
        </p:nvPicPr>
        <p:blipFill>
          <a:blip r:embed="rId3" cstate="email"/>
          <a:stretch>
            <a:fillRect/>
          </a:stretch>
        </p:blipFill>
        <p:spPr>
          <a:xfrm>
            <a:off x="4932040" y="2996952"/>
            <a:ext cx="3816424" cy="2718302"/>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7" name="Szövegdoboz 6"/>
          <p:cNvSpPr txBox="1"/>
          <p:nvPr/>
        </p:nvSpPr>
        <p:spPr>
          <a:xfrm>
            <a:off x="611560" y="3717032"/>
            <a:ext cx="4103316" cy="1938992"/>
          </a:xfrm>
          <a:prstGeom prst="rect">
            <a:avLst/>
          </a:prstGeom>
          <a:noFill/>
        </p:spPr>
        <p:txBody>
          <a:bodyPr wrap="square" rtlCol="0">
            <a:spAutoFit/>
          </a:bodyPr>
          <a:lstStyle/>
          <a:p>
            <a:r>
              <a:rPr lang="hu-HU" sz="2000" dirty="0" smtClean="0"/>
              <a:t>A vezeték neveink: Oláh és Molnár összevonásából, illetve az art = művészet szó bevonásából keletkezett. Úgy érezzük ez kifejezi mindazt, ami fontos számunkra.</a:t>
            </a:r>
            <a:endParaRPr lang="hu-HU" sz="2000" dirty="0"/>
          </a:p>
        </p:txBody>
      </p:sp>
    </p:spTree>
    <p:custDataLst>
      <p:tags r:id="rId1"/>
    </p:custDataLst>
  </p:cSld>
  <p:clrMapOvr>
    <a:masterClrMapping/>
  </p:clrMapOvr>
  <p:transition advTm="13977"/>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
                                        <p:tgtEl>
                                          <p:spTgt spid="3">
                                            <p:txEl>
                                              <p:pRg st="0" end="0"/>
                                            </p:txEl>
                                          </p:spTgt>
                                        </p:tgtEl>
                                      </p:cBhvr>
                                    </p:animEffect>
                                    <p:anim calcmode="lin" valueType="num">
                                      <p:cBhvr>
                                        <p:cTn id="8" dur="8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8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10" dur="1200" decel="50000" fill="hold">
                                          <p:stCondLst>
                                            <p:cond delay="8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1200" decel="50000" fill="hold">
                                          <p:stCondLst>
                                            <p:cond delay="8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circle(in)">
                                      <p:cBhvr>
                                        <p:cTn id="16" dur="20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2000" fill="hold"/>
                                        <p:tgtEl>
                                          <p:spTgt spid="7"/>
                                        </p:tgtEl>
                                        <p:attrNameLst>
                                          <p:attrName>ppt_x</p:attrName>
                                        </p:attrNameLst>
                                      </p:cBhvr>
                                      <p:tavLst>
                                        <p:tav tm="0">
                                          <p:val>
                                            <p:strVal val="#ppt_x-.2"/>
                                          </p:val>
                                        </p:tav>
                                        <p:tav tm="100000">
                                          <p:val>
                                            <p:strVal val="#ppt_x"/>
                                          </p:val>
                                        </p:tav>
                                      </p:tavLst>
                                    </p:anim>
                                    <p:anim calcmode="lin" valueType="num">
                                      <p:cBhvr>
                                        <p:cTn id="22" dur="2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23"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378112"/>
            <a:ext cx="8229600" cy="1479252"/>
          </a:xfrm>
        </p:spPr>
        <p:txBody>
          <a:bodyPr>
            <a:normAutofit/>
          </a:bodyPr>
          <a:lstStyle/>
          <a:p>
            <a:pPr marL="0" indent="0">
              <a:buNone/>
            </a:pPr>
            <a:r>
              <a:rPr lang="hu-HU" sz="2000" dirty="0" smtClean="0"/>
              <a:t>Olyan sok területet ölel fel tevékenységük, hogy a riporternek nagyon nehéz dolga van, hogy mi legyen a beszélgetés fővonala. Mi volt előbb? Könyvesbolt, Tűzmenedék együttes, kulturális műhely? Vagyis hogyan kezdődött?</a:t>
            </a:r>
          </a:p>
          <a:p>
            <a:endParaRPr lang="hu-HU" sz="2000" dirty="0"/>
          </a:p>
        </p:txBody>
      </p:sp>
      <p:sp>
        <p:nvSpPr>
          <p:cNvPr id="4" name="Szövegdoboz 3"/>
          <p:cNvSpPr txBox="1"/>
          <p:nvPr/>
        </p:nvSpPr>
        <p:spPr>
          <a:xfrm>
            <a:off x="500034" y="1916832"/>
            <a:ext cx="7929618" cy="1631216"/>
          </a:xfrm>
          <a:prstGeom prst="rect">
            <a:avLst/>
          </a:prstGeom>
          <a:noFill/>
        </p:spPr>
        <p:txBody>
          <a:bodyPr wrap="square" rtlCol="0">
            <a:spAutoFit/>
          </a:bodyPr>
          <a:lstStyle/>
          <a:p>
            <a:r>
              <a:rPr lang="hu-HU" sz="2000" dirty="0" smtClean="0"/>
              <a:t>Az együttes volt előbb, de mindig is fontos volt számunkra az irodalom, a képzőművészet, a zenélés, minden, ami kapcsolódik a művészetekhez. A zenekar 2004-ben jött létre, aztán a könyvesbolt és amikor a könyvesboltot tervezgettük, már programokon is gondolkodtunk.</a:t>
            </a:r>
            <a:endParaRPr lang="hu-HU" sz="2000" dirty="0"/>
          </a:p>
        </p:txBody>
      </p:sp>
      <p:pic>
        <p:nvPicPr>
          <p:cNvPr id="5" name="Kép 4" descr="mateszalka.jpg"/>
          <p:cNvPicPr>
            <a:picLocks noChangeAspect="1"/>
          </p:cNvPicPr>
          <p:nvPr/>
        </p:nvPicPr>
        <p:blipFill>
          <a:blip r:embed="rId3" cstate="email"/>
          <a:stretch>
            <a:fillRect/>
          </a:stretch>
        </p:blipFill>
        <p:spPr>
          <a:xfrm>
            <a:off x="2123728" y="3573016"/>
            <a:ext cx="4681728" cy="311810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ustDataLst>
      <p:tags r:id="rId1"/>
    </p:custDataLst>
  </p:cSld>
  <p:clrMapOvr>
    <a:masterClrMapping/>
  </p:clrMapOvr>
  <p:transition advTm="1290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2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2000" fill="hold"/>
                                        <p:tgtEl>
                                          <p:spTgt spid="4"/>
                                        </p:tgtEl>
                                        <p:attrNameLst>
                                          <p:attrName>ppt_h</p:attrName>
                                        </p:attrNameLst>
                                      </p:cBhvr>
                                      <p:tavLst>
                                        <p:tav tm="0">
                                          <p:val>
                                            <p:strVal val="#ppt_h/20"/>
                                          </p:val>
                                        </p:tav>
                                        <p:tav tm="50000">
                                          <p:val>
                                            <p:strVal val="#ppt_h/20"/>
                                          </p:val>
                                        </p:tav>
                                        <p:tav tm="100000">
                                          <p:val>
                                            <p:strVal val="#ppt_h"/>
                                          </p:val>
                                        </p:tav>
                                      </p:tavLst>
                                    </p:anim>
                                    <p:anim calcmode="lin" valueType="num">
                                      <p:cBhvr>
                                        <p:cTn id="16" dur="2000" fill="hold"/>
                                        <p:tgtEl>
                                          <p:spTgt spid="4"/>
                                        </p:tgtEl>
                                        <p:attrNameLst>
                                          <p:attrName>ppt_w</p:attrName>
                                        </p:attrNameLst>
                                      </p:cBhvr>
                                      <p:tavLst>
                                        <p:tav tm="0">
                                          <p:val>
                                            <p:strVal val="#ppt_w+.3"/>
                                          </p:val>
                                        </p:tav>
                                        <p:tav tm="50000">
                                          <p:val>
                                            <p:strVal val="#ppt_w+.3"/>
                                          </p:val>
                                        </p:tav>
                                        <p:tav tm="100000">
                                          <p:val>
                                            <p:strVal val="#ppt_w"/>
                                          </p:val>
                                        </p:tav>
                                      </p:tavLst>
                                    </p:anim>
                                    <p:anim calcmode="lin" valueType="num">
                                      <p:cBhvr>
                                        <p:cTn id="17" dur="2000" fill="hold"/>
                                        <p:tgtEl>
                                          <p:spTgt spid="4"/>
                                        </p:tgtEl>
                                        <p:attrNameLst>
                                          <p:attrName>ppt_x</p:attrName>
                                        </p:attrNameLst>
                                      </p:cBhvr>
                                      <p:tavLst>
                                        <p:tav tm="0">
                                          <p:val>
                                            <p:strVal val="#ppt_x-.3"/>
                                          </p:val>
                                        </p:tav>
                                        <p:tav tm="50000">
                                          <p:val>
                                            <p:strVal val="#ppt_x"/>
                                          </p:val>
                                        </p:tav>
                                        <p:tav tm="100000">
                                          <p:val>
                                            <p:strVal val="#ppt_x"/>
                                          </p:val>
                                        </p:tav>
                                      </p:tavLst>
                                    </p:anim>
                                    <p:anim calcmode="lin" valueType="num">
                                      <p:cBhvr>
                                        <p:cTn id="18" dur="2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52"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Scale>
                                      <p:cBhvr>
                                        <p:cTn id="23" dur="2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4" dur="2000" decel="50000" fill="hold">
                                          <p:stCondLst>
                                            <p:cond delay="0"/>
                                          </p:stCondLst>
                                        </p:cTn>
                                        <p:tgtEl>
                                          <p:spTgt spid="5"/>
                                        </p:tgtEl>
                                        <p:attrNameLst>
                                          <p:attrName>ppt_x</p:attrName>
                                          <p:attrName>ppt_y</p:attrName>
                                        </p:attrNameLst>
                                      </p:cBhvr>
                                    </p:animMotion>
                                    <p:animEffect transition="in" filter="fade">
                                      <p:cBhvr>
                                        <p:cTn id="25"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285728"/>
            <a:ext cx="8229600" cy="2500330"/>
          </a:xfrm>
        </p:spPr>
        <p:txBody>
          <a:bodyPr>
            <a:normAutofit/>
          </a:bodyPr>
          <a:lstStyle/>
          <a:p>
            <a:pPr marL="0" indent="0">
              <a:buNone/>
            </a:pPr>
            <a:r>
              <a:rPr lang="hu-HU" sz="2000" dirty="0" smtClean="0"/>
              <a:t>Az évek során számos rendezvénynek adott otthon a könyvesboltjuk. Tudjuk, hogy nem könnyű, de kiemelnének néhányat közülük?</a:t>
            </a:r>
          </a:p>
          <a:p>
            <a:pPr marL="0" indent="0">
              <a:buNone/>
            </a:pPr>
            <a:endParaRPr lang="hu-HU" sz="2000" dirty="0" smtClean="0"/>
          </a:p>
          <a:p>
            <a:pPr marL="0" indent="0">
              <a:buNone/>
            </a:pPr>
            <a:r>
              <a:rPr lang="hu-HU" sz="2000" dirty="0" smtClean="0"/>
              <a:t>Nagyon nehéz ez, hiszen az évek során nagyon sok olyan előadó megfordult nálunk, aki nyomot hagyott bennünk. Mégis néhány közülük.</a:t>
            </a:r>
            <a:endParaRPr lang="hu-HU" sz="2000" dirty="0"/>
          </a:p>
        </p:txBody>
      </p:sp>
      <p:sp>
        <p:nvSpPr>
          <p:cNvPr id="1025" name="Rectangle 1"/>
          <p:cNvSpPr>
            <a:spLocks noChangeArrowheads="1"/>
          </p:cNvSpPr>
          <p:nvPr/>
        </p:nvSpPr>
        <p:spPr bwMode="auto">
          <a:xfrm>
            <a:off x="302690" y="2671700"/>
            <a:ext cx="426931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314700" algn="l"/>
              </a:tabLst>
            </a:pPr>
            <a:r>
              <a:rPr kumimoji="0" lang="hu-HU"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Balogh Tamás: </a:t>
            </a:r>
            <a:r>
              <a:rPr kumimoji="0" lang="hu-HU" sz="20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Nemlétező</a:t>
            </a:r>
            <a:r>
              <a:rPr kumimoji="0" lang="hu-HU"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dolgok</a:t>
            </a:r>
            <a:endParaRPr kumimoji="0" lang="hu-HU"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églalap 5"/>
          <p:cNvSpPr/>
          <p:nvPr/>
        </p:nvSpPr>
        <p:spPr>
          <a:xfrm>
            <a:off x="3347864" y="5949280"/>
            <a:ext cx="2904962" cy="369332"/>
          </a:xfrm>
          <a:prstGeom prst="rect">
            <a:avLst/>
          </a:prstGeom>
        </p:spPr>
        <p:txBody>
          <a:bodyPr wrap="none">
            <a:spAutoFit/>
          </a:bodyPr>
          <a:lstStyle/>
          <a:p>
            <a:r>
              <a:rPr lang="hu-HU" b="1" dirty="0"/>
              <a:t>Útérintő: Gergely Ágnes </a:t>
            </a:r>
            <a:endParaRPr lang="hu-HU" dirty="0"/>
          </a:p>
        </p:txBody>
      </p:sp>
      <p:sp>
        <p:nvSpPr>
          <p:cNvPr id="8" name="Téglalap 7"/>
          <p:cNvSpPr/>
          <p:nvPr/>
        </p:nvSpPr>
        <p:spPr>
          <a:xfrm>
            <a:off x="4067944" y="4725144"/>
            <a:ext cx="4466287" cy="369332"/>
          </a:xfrm>
          <a:prstGeom prst="rect">
            <a:avLst/>
          </a:prstGeom>
        </p:spPr>
        <p:txBody>
          <a:bodyPr wrap="square">
            <a:spAutoFit/>
          </a:bodyPr>
          <a:lstStyle/>
          <a:p>
            <a:r>
              <a:rPr lang="hu-HU" b="1" dirty="0" err="1"/>
              <a:t>Bátki</a:t>
            </a:r>
            <a:r>
              <a:rPr lang="hu-HU" b="1" dirty="0"/>
              <a:t> Fazekas Zoltán: </a:t>
            </a:r>
            <a:r>
              <a:rPr lang="hu-HU" b="1" dirty="0" smtClean="0"/>
              <a:t>Könnycseppek</a:t>
            </a:r>
            <a:endParaRPr lang="hu-HU" dirty="0"/>
          </a:p>
        </p:txBody>
      </p:sp>
      <p:sp>
        <p:nvSpPr>
          <p:cNvPr id="1029" name="Rectangle 5"/>
          <p:cNvSpPr>
            <a:spLocks noChangeArrowheads="1"/>
          </p:cNvSpPr>
          <p:nvPr/>
        </p:nvSpPr>
        <p:spPr bwMode="auto">
          <a:xfrm>
            <a:off x="1259632" y="5810200"/>
            <a:ext cx="396262" cy="24622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314700" algn="l"/>
              </a:tabLst>
            </a:pPr>
            <a:r>
              <a:rPr kumimoji="0" lang="hu-HU"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2" name="Kép 11" descr="OM 109.c.jpg"/>
          <p:cNvPicPr>
            <a:picLocks noChangeAspect="1"/>
          </p:cNvPicPr>
          <p:nvPr/>
        </p:nvPicPr>
        <p:blipFill>
          <a:blip r:embed="rId3" cstate="email"/>
          <a:stretch>
            <a:fillRect/>
          </a:stretch>
        </p:blipFill>
        <p:spPr>
          <a:xfrm>
            <a:off x="1547664" y="2996952"/>
            <a:ext cx="1839653" cy="3672408"/>
          </a:xfrm>
          <a:prstGeom prst="ellipse">
            <a:avLst/>
          </a:prstGeom>
          <a:ln>
            <a:noFill/>
          </a:ln>
          <a:effectLst>
            <a:softEdge rad="112500"/>
          </a:effectLst>
        </p:spPr>
      </p:pic>
      <p:pic>
        <p:nvPicPr>
          <p:cNvPr id="13" name="Kép 12" descr="OM 110.b.jpg"/>
          <p:cNvPicPr>
            <a:picLocks noChangeAspect="1"/>
          </p:cNvPicPr>
          <p:nvPr/>
        </p:nvPicPr>
        <p:blipFill>
          <a:blip r:embed="rId4" cstate="email"/>
          <a:stretch>
            <a:fillRect/>
          </a:stretch>
        </p:blipFill>
        <p:spPr>
          <a:xfrm>
            <a:off x="5364088" y="2420888"/>
            <a:ext cx="3120305" cy="1891656"/>
          </a:xfrm>
          <a:prstGeom prst="rect">
            <a:avLst/>
          </a:prstGeom>
        </p:spPr>
      </p:pic>
    </p:spTree>
    <p:custDataLst>
      <p:tags r:id="rId1"/>
    </p:custDataLst>
  </p:cSld>
  <p:clrMapOvr>
    <a:masterClrMapping/>
  </p:clrMapOvr>
  <p:transition advTm="23696"/>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10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1000" accel="50000" fill="hold">
                                          <p:stCondLst>
                                            <p:cond delay="10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2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10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10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1000" accel="50000" fill="hold">
                                          <p:stCondLst>
                                            <p:cond delay="10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2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20" dur="10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21" dur="1000" accel="50000" fill="hold">
                                          <p:stCondLst>
                                            <p:cond delay="10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22" dur="2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23" dur="10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24" dur="10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25" dur="1000" accel="50000" fill="hold">
                                          <p:stCondLst>
                                            <p:cond delay="10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26" dur="2000" decel="50000">
                                          <p:stCondLst>
                                            <p:cond delay="0"/>
                                          </p:stCondLst>
                                        </p:cTn>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1025"/>
                                        </p:tgtEl>
                                        <p:attrNameLst>
                                          <p:attrName>style.visibility</p:attrName>
                                        </p:attrNameLst>
                                      </p:cBhvr>
                                      <p:to>
                                        <p:strVal val="visible"/>
                                      </p:to>
                                    </p:set>
                                    <p:anim calcmode="lin" valueType="num">
                                      <p:cBhvr>
                                        <p:cTn id="31" dur="1000" decel="50000" fill="hold">
                                          <p:stCondLst>
                                            <p:cond delay="0"/>
                                          </p:stCondLst>
                                        </p:cTn>
                                        <p:tgtEl>
                                          <p:spTgt spid="1025"/>
                                        </p:tgtEl>
                                        <p:attrNameLst>
                                          <p:attrName>style.rotation</p:attrName>
                                        </p:attrNameLst>
                                      </p:cBhvr>
                                      <p:tavLst>
                                        <p:tav tm="0">
                                          <p:val>
                                            <p:fltVal val="-90"/>
                                          </p:val>
                                        </p:tav>
                                        <p:tav tm="100000">
                                          <p:val>
                                            <p:fltVal val="0"/>
                                          </p:val>
                                        </p:tav>
                                      </p:tavLst>
                                    </p:anim>
                                    <p:anim calcmode="lin" valueType="num">
                                      <p:cBhvr>
                                        <p:cTn id="32" dur="1000" decel="50000" fill="hold">
                                          <p:stCondLst>
                                            <p:cond delay="0"/>
                                          </p:stCondLst>
                                        </p:cTn>
                                        <p:tgtEl>
                                          <p:spTgt spid="1025"/>
                                        </p:tgtEl>
                                        <p:attrNameLst>
                                          <p:attrName>ppt_w</p:attrName>
                                        </p:attrNameLst>
                                      </p:cBhvr>
                                      <p:tavLst>
                                        <p:tav tm="0">
                                          <p:val>
                                            <p:strVal val="#ppt_w"/>
                                          </p:val>
                                        </p:tav>
                                        <p:tav tm="100000">
                                          <p:val>
                                            <p:strVal val="#ppt_w*.05"/>
                                          </p:val>
                                        </p:tav>
                                      </p:tavLst>
                                    </p:anim>
                                    <p:anim calcmode="lin" valueType="num">
                                      <p:cBhvr>
                                        <p:cTn id="33" dur="1000" accel="50000" fill="hold">
                                          <p:stCondLst>
                                            <p:cond delay="1000"/>
                                          </p:stCondLst>
                                        </p:cTn>
                                        <p:tgtEl>
                                          <p:spTgt spid="1025"/>
                                        </p:tgtEl>
                                        <p:attrNameLst>
                                          <p:attrName>ppt_w</p:attrName>
                                        </p:attrNameLst>
                                      </p:cBhvr>
                                      <p:tavLst>
                                        <p:tav tm="0">
                                          <p:val>
                                            <p:strVal val="#ppt_w*.05"/>
                                          </p:val>
                                        </p:tav>
                                        <p:tav tm="100000">
                                          <p:val>
                                            <p:strVal val="#ppt_w"/>
                                          </p:val>
                                        </p:tav>
                                      </p:tavLst>
                                    </p:anim>
                                    <p:anim calcmode="lin" valueType="num">
                                      <p:cBhvr>
                                        <p:cTn id="34" dur="2000" fill="hold"/>
                                        <p:tgtEl>
                                          <p:spTgt spid="1025"/>
                                        </p:tgtEl>
                                        <p:attrNameLst>
                                          <p:attrName>ppt_h</p:attrName>
                                        </p:attrNameLst>
                                      </p:cBhvr>
                                      <p:tavLst>
                                        <p:tav tm="0">
                                          <p:val>
                                            <p:strVal val="#ppt_h"/>
                                          </p:val>
                                        </p:tav>
                                        <p:tav tm="100000">
                                          <p:val>
                                            <p:strVal val="#ppt_h"/>
                                          </p:val>
                                        </p:tav>
                                      </p:tavLst>
                                    </p:anim>
                                    <p:anim calcmode="lin" valueType="num">
                                      <p:cBhvr>
                                        <p:cTn id="35" dur="1000" decel="50000" fill="hold">
                                          <p:stCondLst>
                                            <p:cond delay="0"/>
                                          </p:stCondLst>
                                        </p:cTn>
                                        <p:tgtEl>
                                          <p:spTgt spid="1025"/>
                                        </p:tgtEl>
                                        <p:attrNameLst>
                                          <p:attrName>ppt_x</p:attrName>
                                        </p:attrNameLst>
                                      </p:cBhvr>
                                      <p:tavLst>
                                        <p:tav tm="0">
                                          <p:val>
                                            <p:strVal val="#ppt_x+.4"/>
                                          </p:val>
                                        </p:tav>
                                        <p:tav tm="100000">
                                          <p:val>
                                            <p:strVal val="#ppt_x"/>
                                          </p:val>
                                        </p:tav>
                                      </p:tavLst>
                                    </p:anim>
                                    <p:anim calcmode="lin" valueType="num">
                                      <p:cBhvr>
                                        <p:cTn id="36" dur="1000" decel="50000" fill="hold">
                                          <p:stCondLst>
                                            <p:cond delay="0"/>
                                          </p:stCondLst>
                                        </p:cTn>
                                        <p:tgtEl>
                                          <p:spTgt spid="1025"/>
                                        </p:tgtEl>
                                        <p:attrNameLst>
                                          <p:attrName>ppt_y</p:attrName>
                                        </p:attrNameLst>
                                      </p:cBhvr>
                                      <p:tavLst>
                                        <p:tav tm="0">
                                          <p:val>
                                            <p:strVal val="#ppt_y-.2"/>
                                          </p:val>
                                        </p:tav>
                                        <p:tav tm="100000">
                                          <p:val>
                                            <p:strVal val="#ppt_y+.1"/>
                                          </p:val>
                                        </p:tav>
                                      </p:tavLst>
                                    </p:anim>
                                    <p:anim calcmode="lin" valueType="num">
                                      <p:cBhvr>
                                        <p:cTn id="37" dur="1000" accel="50000" fill="hold">
                                          <p:stCondLst>
                                            <p:cond delay="1000"/>
                                          </p:stCondLst>
                                        </p:cTn>
                                        <p:tgtEl>
                                          <p:spTgt spid="1025"/>
                                        </p:tgtEl>
                                        <p:attrNameLst>
                                          <p:attrName>ppt_y</p:attrName>
                                        </p:attrNameLst>
                                      </p:cBhvr>
                                      <p:tavLst>
                                        <p:tav tm="0">
                                          <p:val>
                                            <p:strVal val="#ppt_y+.1"/>
                                          </p:val>
                                        </p:tav>
                                        <p:tav tm="100000">
                                          <p:val>
                                            <p:strVal val="#ppt_y"/>
                                          </p:val>
                                        </p:tav>
                                      </p:tavLst>
                                    </p:anim>
                                    <p:animEffect transition="in" filter="fade">
                                      <p:cBhvr>
                                        <p:cTn id="38" dur="2000" decel="50000">
                                          <p:stCondLst>
                                            <p:cond delay="0"/>
                                          </p:stCondLst>
                                        </p:cTn>
                                        <p:tgtEl>
                                          <p:spTgt spid="1025"/>
                                        </p:tgtEl>
                                      </p:cBhvr>
                                    </p:animEffect>
                                  </p:childTnLst>
                                </p:cTn>
                              </p:par>
                            </p:childTnLst>
                          </p:cTn>
                        </p:par>
                      </p:childTnLst>
                    </p:cTn>
                  </p:par>
                  <p:par>
                    <p:cTn id="39" fill="hold">
                      <p:stCondLst>
                        <p:cond delay="indefinite"/>
                      </p:stCondLst>
                      <p:childTnLst>
                        <p:par>
                          <p:cTn id="40" fill="hold">
                            <p:stCondLst>
                              <p:cond delay="0"/>
                            </p:stCondLst>
                            <p:childTnLst>
                              <p:par>
                                <p:cTn id="41" presetID="54" presetClass="entr" presetSubtype="0" accel="10000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p:cTn id="43" dur="2000" fill="hold"/>
                                        <p:tgtEl>
                                          <p:spTgt spid="13"/>
                                        </p:tgtEl>
                                        <p:attrNameLst>
                                          <p:attrName>ppt_w</p:attrName>
                                        </p:attrNameLst>
                                      </p:cBhvr>
                                      <p:tavLst>
                                        <p:tav tm="0">
                                          <p:val>
                                            <p:strVal val="#ppt_w*0.05"/>
                                          </p:val>
                                        </p:tav>
                                        <p:tav tm="100000">
                                          <p:val>
                                            <p:strVal val="#ppt_w"/>
                                          </p:val>
                                        </p:tav>
                                      </p:tavLst>
                                    </p:anim>
                                    <p:anim calcmode="lin" valueType="num">
                                      <p:cBhvr>
                                        <p:cTn id="44" dur="2000" fill="hold"/>
                                        <p:tgtEl>
                                          <p:spTgt spid="13"/>
                                        </p:tgtEl>
                                        <p:attrNameLst>
                                          <p:attrName>ppt_h</p:attrName>
                                        </p:attrNameLst>
                                      </p:cBhvr>
                                      <p:tavLst>
                                        <p:tav tm="0">
                                          <p:val>
                                            <p:strVal val="#ppt_h"/>
                                          </p:val>
                                        </p:tav>
                                        <p:tav tm="100000">
                                          <p:val>
                                            <p:strVal val="#ppt_h"/>
                                          </p:val>
                                        </p:tav>
                                      </p:tavLst>
                                    </p:anim>
                                    <p:anim calcmode="lin" valueType="num">
                                      <p:cBhvr>
                                        <p:cTn id="45" dur="2000" fill="hold"/>
                                        <p:tgtEl>
                                          <p:spTgt spid="13"/>
                                        </p:tgtEl>
                                        <p:attrNameLst>
                                          <p:attrName>ppt_x</p:attrName>
                                        </p:attrNameLst>
                                      </p:cBhvr>
                                      <p:tavLst>
                                        <p:tav tm="0">
                                          <p:val>
                                            <p:strVal val="#ppt_x-.2"/>
                                          </p:val>
                                        </p:tav>
                                        <p:tav tm="100000">
                                          <p:val>
                                            <p:strVal val="#ppt_x"/>
                                          </p:val>
                                        </p:tav>
                                      </p:tavLst>
                                    </p:anim>
                                    <p:anim calcmode="lin" valueType="num">
                                      <p:cBhvr>
                                        <p:cTn id="46" dur="2000" fill="hold"/>
                                        <p:tgtEl>
                                          <p:spTgt spid="13"/>
                                        </p:tgtEl>
                                        <p:attrNameLst>
                                          <p:attrName>ppt_y</p:attrName>
                                        </p:attrNameLst>
                                      </p:cBhvr>
                                      <p:tavLst>
                                        <p:tav tm="0">
                                          <p:val>
                                            <p:strVal val="#ppt_y"/>
                                          </p:val>
                                        </p:tav>
                                        <p:tav tm="100000">
                                          <p:val>
                                            <p:strVal val="#ppt_y"/>
                                          </p:val>
                                        </p:tav>
                                      </p:tavLst>
                                    </p:anim>
                                    <p:animEffect transition="in" filter="fade">
                                      <p:cBhvr>
                                        <p:cTn id="47" dur="20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7" presetClass="entr" presetSubtype="4" fill="hold" grpId="0" nodeType="clickEffect">
                                  <p:stCondLst>
                                    <p:cond delay="0"/>
                                  </p:stCondLst>
                                  <p:childTnLst>
                                    <p:set>
                                      <p:cBhvr>
                                        <p:cTn id="51" dur="1" fill="hold">
                                          <p:stCondLst>
                                            <p:cond delay="0"/>
                                          </p:stCondLst>
                                        </p:cTn>
                                        <p:tgtEl>
                                          <p:spTgt spid="8"/>
                                        </p:tgtEl>
                                        <p:attrNameLst>
                                          <p:attrName>style.visibility</p:attrName>
                                        </p:attrNameLst>
                                      </p:cBhvr>
                                      <p:to>
                                        <p:strVal val="visible"/>
                                      </p:to>
                                    </p:set>
                                    <p:anim calcmode="lin" valueType="num">
                                      <p:cBhvr additive="base">
                                        <p:cTn id="52" dur="2000" fill="hold"/>
                                        <p:tgtEl>
                                          <p:spTgt spid="8"/>
                                        </p:tgtEl>
                                        <p:attrNameLst>
                                          <p:attrName>ppt_x</p:attrName>
                                        </p:attrNameLst>
                                      </p:cBhvr>
                                      <p:tavLst>
                                        <p:tav tm="0">
                                          <p:val>
                                            <p:strVal val="#ppt_x"/>
                                          </p:val>
                                        </p:tav>
                                        <p:tav tm="100000">
                                          <p:val>
                                            <p:strVal val="#ppt_x"/>
                                          </p:val>
                                        </p:tav>
                                      </p:tavLst>
                                    </p:anim>
                                    <p:anim calcmode="lin" valueType="num">
                                      <p:cBhvr additive="base">
                                        <p:cTn id="53" dur="20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55" presetClass="entr" presetSubtype="0" fill="hold" grpId="0" nodeType="clickEffect">
                                  <p:stCondLst>
                                    <p:cond delay="0"/>
                                  </p:stCondLst>
                                  <p:childTnLst>
                                    <p:set>
                                      <p:cBhvr>
                                        <p:cTn id="57" dur="1" fill="hold">
                                          <p:stCondLst>
                                            <p:cond delay="0"/>
                                          </p:stCondLst>
                                        </p:cTn>
                                        <p:tgtEl>
                                          <p:spTgt spid="6"/>
                                        </p:tgtEl>
                                        <p:attrNameLst>
                                          <p:attrName>style.visibility</p:attrName>
                                        </p:attrNameLst>
                                      </p:cBhvr>
                                      <p:to>
                                        <p:strVal val="visible"/>
                                      </p:to>
                                    </p:set>
                                    <p:anim calcmode="lin" valueType="num">
                                      <p:cBhvr>
                                        <p:cTn id="58" dur="2000" fill="hold"/>
                                        <p:tgtEl>
                                          <p:spTgt spid="6"/>
                                        </p:tgtEl>
                                        <p:attrNameLst>
                                          <p:attrName>ppt_w</p:attrName>
                                        </p:attrNameLst>
                                      </p:cBhvr>
                                      <p:tavLst>
                                        <p:tav tm="0">
                                          <p:val>
                                            <p:strVal val="#ppt_w*0.70"/>
                                          </p:val>
                                        </p:tav>
                                        <p:tav tm="100000">
                                          <p:val>
                                            <p:strVal val="#ppt_w"/>
                                          </p:val>
                                        </p:tav>
                                      </p:tavLst>
                                    </p:anim>
                                    <p:anim calcmode="lin" valueType="num">
                                      <p:cBhvr>
                                        <p:cTn id="59" dur="2000" fill="hold"/>
                                        <p:tgtEl>
                                          <p:spTgt spid="6"/>
                                        </p:tgtEl>
                                        <p:attrNameLst>
                                          <p:attrName>ppt_h</p:attrName>
                                        </p:attrNameLst>
                                      </p:cBhvr>
                                      <p:tavLst>
                                        <p:tav tm="0">
                                          <p:val>
                                            <p:strVal val="#ppt_h"/>
                                          </p:val>
                                        </p:tav>
                                        <p:tav tm="100000">
                                          <p:val>
                                            <p:strVal val="#ppt_h"/>
                                          </p:val>
                                        </p:tav>
                                      </p:tavLst>
                                    </p:anim>
                                    <p:animEffect transition="in" filter="fade">
                                      <p:cBhvr>
                                        <p:cTn id="60" dur="2000"/>
                                        <p:tgtEl>
                                          <p:spTgt spid="6"/>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nodeType="clickEffect">
                                  <p:stCondLst>
                                    <p:cond delay="0"/>
                                  </p:stCondLst>
                                  <p:childTnLst>
                                    <p:set>
                                      <p:cBhvr>
                                        <p:cTn id="64" dur="1" fill="hold">
                                          <p:stCondLst>
                                            <p:cond delay="0"/>
                                          </p:stCondLst>
                                        </p:cTn>
                                        <p:tgtEl>
                                          <p:spTgt spid="12"/>
                                        </p:tgtEl>
                                        <p:attrNameLst>
                                          <p:attrName>style.visibility</p:attrName>
                                        </p:attrNameLst>
                                      </p:cBhvr>
                                      <p:to>
                                        <p:strVal val="visible"/>
                                      </p:to>
                                    </p:set>
                                    <p:animEffect transition="in" filter="blinds(horizontal)">
                                      <p:cBhvr>
                                        <p:cTn id="65"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25" grpId="0"/>
      <p:bldP spid="6"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395536" y="404664"/>
            <a:ext cx="8229600" cy="595444"/>
          </a:xfrm>
        </p:spPr>
        <p:txBody>
          <a:bodyPr/>
          <a:lstStyle/>
          <a:p>
            <a:pPr>
              <a:buNone/>
            </a:pPr>
            <a:r>
              <a:rPr lang="hu-HU" sz="2000" dirty="0" smtClean="0"/>
              <a:t>Irodalmi emlékest Szilágyi Ferenc 85. születésnapjára   </a:t>
            </a:r>
            <a:endParaRPr lang="hu-HU" dirty="0" smtClean="0"/>
          </a:p>
          <a:p>
            <a:endParaRPr lang="hu-HU" dirty="0"/>
          </a:p>
        </p:txBody>
      </p:sp>
      <p:sp>
        <p:nvSpPr>
          <p:cNvPr id="5" name="Rectangle 4"/>
          <p:cNvSpPr>
            <a:spLocks noChangeArrowheads="1"/>
          </p:cNvSpPr>
          <p:nvPr/>
        </p:nvSpPr>
        <p:spPr bwMode="auto">
          <a:xfrm>
            <a:off x="179512" y="1844824"/>
            <a:ext cx="4824536"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314700" algn="l"/>
              </a:tabLst>
            </a:pPr>
            <a:r>
              <a:rPr lang="hu-HU" sz="2000" dirty="0" smtClean="0"/>
              <a:t>A Sebő együttes verskoncertje</a:t>
            </a:r>
            <a:r>
              <a:rPr kumimoji="0" lang="hu-HU"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u-H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4700" algn="l"/>
              </a:tabLst>
            </a:pPr>
            <a:endParaRPr kumimoji="0" lang="hu-H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églalap 5"/>
          <p:cNvSpPr/>
          <p:nvPr/>
        </p:nvSpPr>
        <p:spPr>
          <a:xfrm>
            <a:off x="4572000" y="4365104"/>
            <a:ext cx="4572000" cy="707886"/>
          </a:xfrm>
          <a:prstGeom prst="rect">
            <a:avLst/>
          </a:prstGeom>
        </p:spPr>
        <p:txBody>
          <a:bodyPr>
            <a:spAutoFit/>
          </a:bodyPr>
          <a:lstStyle/>
          <a:p>
            <a:pPr lvl="0" fontAlgn="base">
              <a:spcBef>
                <a:spcPct val="0"/>
              </a:spcBef>
              <a:spcAft>
                <a:spcPct val="0"/>
              </a:spcAft>
              <a:tabLst>
                <a:tab pos="3314700" algn="l"/>
              </a:tabLst>
            </a:pPr>
            <a:r>
              <a:rPr lang="hu-HU" sz="2000" dirty="0" smtClean="0"/>
              <a:t>Meg is mosakodjál: Juhász Katalin </a:t>
            </a:r>
            <a:br>
              <a:rPr lang="hu-HU" sz="2000" dirty="0" smtClean="0"/>
            </a:br>
            <a:r>
              <a:rPr lang="hu-HU" sz="2000" dirty="0" smtClean="0"/>
              <a:t>- kötetbemutató, néprajzi előadás</a:t>
            </a:r>
          </a:p>
        </p:txBody>
      </p:sp>
      <p:sp>
        <p:nvSpPr>
          <p:cNvPr id="7" name="Téglalap 6"/>
          <p:cNvSpPr/>
          <p:nvPr/>
        </p:nvSpPr>
        <p:spPr>
          <a:xfrm>
            <a:off x="4714876" y="5517232"/>
            <a:ext cx="4143404" cy="400110"/>
          </a:xfrm>
          <a:prstGeom prst="rect">
            <a:avLst/>
          </a:prstGeom>
        </p:spPr>
        <p:txBody>
          <a:bodyPr wrap="square">
            <a:spAutoFit/>
          </a:bodyPr>
          <a:lstStyle/>
          <a:p>
            <a:r>
              <a:rPr lang="hu-HU" sz="2000" dirty="0" smtClean="0"/>
              <a:t>Regélő Fehér Táltos dobcsapat</a:t>
            </a:r>
            <a:endParaRPr lang="hu-HU" sz="2000" dirty="0"/>
          </a:p>
        </p:txBody>
      </p:sp>
      <p:sp>
        <p:nvSpPr>
          <p:cNvPr id="8" name="Téglalap 7"/>
          <p:cNvSpPr/>
          <p:nvPr/>
        </p:nvSpPr>
        <p:spPr>
          <a:xfrm>
            <a:off x="539552" y="1124744"/>
            <a:ext cx="3746696" cy="400110"/>
          </a:xfrm>
          <a:prstGeom prst="rect">
            <a:avLst/>
          </a:prstGeom>
        </p:spPr>
        <p:txBody>
          <a:bodyPr wrap="square">
            <a:spAutoFit/>
          </a:bodyPr>
          <a:lstStyle/>
          <a:p>
            <a:pPr lvl="0" fontAlgn="base">
              <a:spcBef>
                <a:spcPct val="0"/>
              </a:spcBef>
              <a:spcAft>
                <a:spcPct val="0"/>
              </a:spcAft>
              <a:tabLst>
                <a:tab pos="3429000" algn="l"/>
              </a:tabLst>
            </a:pPr>
            <a:r>
              <a:rPr lang="hu-HU" sz="2000" dirty="0" smtClean="0"/>
              <a:t>Uhrin Pál és a népi festészet</a:t>
            </a:r>
          </a:p>
        </p:txBody>
      </p:sp>
      <p:pic>
        <p:nvPicPr>
          <p:cNvPr id="9" name="Kép 8" descr="OM 088.b.jpg"/>
          <p:cNvPicPr>
            <a:picLocks noChangeAspect="1"/>
          </p:cNvPicPr>
          <p:nvPr/>
        </p:nvPicPr>
        <p:blipFill>
          <a:blip r:embed="rId3" cstate="email"/>
          <a:stretch>
            <a:fillRect/>
          </a:stretch>
        </p:blipFill>
        <p:spPr>
          <a:xfrm>
            <a:off x="4355976" y="1052736"/>
            <a:ext cx="4375475" cy="299598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0" name="Kép 9" descr="OM 115.c.jpg"/>
          <p:cNvPicPr>
            <a:picLocks noChangeAspect="1"/>
          </p:cNvPicPr>
          <p:nvPr/>
        </p:nvPicPr>
        <p:blipFill>
          <a:blip r:embed="rId4" cstate="email"/>
          <a:stretch>
            <a:fillRect/>
          </a:stretch>
        </p:blipFill>
        <p:spPr>
          <a:xfrm>
            <a:off x="611560" y="3933056"/>
            <a:ext cx="2279904" cy="2572512"/>
          </a:xfrm>
          <a:prstGeom prst="rect">
            <a:avLst/>
          </a:prstGeom>
        </p:spPr>
      </p:pic>
      <p:pic>
        <p:nvPicPr>
          <p:cNvPr id="11" name="Kép 10" descr="OM 114.jpg"/>
          <p:cNvPicPr>
            <a:picLocks noChangeAspect="1"/>
          </p:cNvPicPr>
          <p:nvPr/>
        </p:nvPicPr>
        <p:blipFill>
          <a:blip r:embed="rId5" cstate="email"/>
          <a:stretch>
            <a:fillRect/>
          </a:stretch>
        </p:blipFill>
        <p:spPr>
          <a:xfrm>
            <a:off x="2123728" y="2564904"/>
            <a:ext cx="2160240" cy="308950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ustDataLst>
      <p:tags r:id="rId1"/>
    </p:custDataLst>
  </p:cSld>
  <p:clrMapOvr>
    <a:masterClrMapping/>
  </p:clrMapOvr>
  <p:transition advTm="3391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2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5"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2000" fill="hold"/>
                                        <p:tgtEl>
                                          <p:spTgt spid="8"/>
                                        </p:tgtEl>
                                        <p:attrNameLst>
                                          <p:attrName>ppt_w</p:attrName>
                                        </p:attrNameLst>
                                      </p:cBhvr>
                                      <p:tavLst>
                                        <p:tav tm="0">
                                          <p:val>
                                            <p:fltVal val="0"/>
                                          </p:val>
                                        </p:tav>
                                        <p:tav tm="100000">
                                          <p:val>
                                            <p:strVal val="#ppt_w"/>
                                          </p:val>
                                        </p:tav>
                                      </p:tavLst>
                                    </p:anim>
                                    <p:anim calcmode="lin" valueType="num">
                                      <p:cBhvr>
                                        <p:cTn id="15" dur="2000" fill="hold"/>
                                        <p:tgtEl>
                                          <p:spTgt spid="8"/>
                                        </p:tgtEl>
                                        <p:attrNameLst>
                                          <p:attrName>ppt_h</p:attrName>
                                        </p:attrNameLst>
                                      </p:cBhvr>
                                      <p:tavLst>
                                        <p:tav tm="0">
                                          <p:val>
                                            <p:fltVal val="0"/>
                                          </p:val>
                                        </p:tav>
                                        <p:tav tm="100000">
                                          <p:val>
                                            <p:strVal val="#ppt_h"/>
                                          </p:val>
                                        </p:tav>
                                      </p:tavLst>
                                    </p:anim>
                                    <p:anim calcmode="lin" valueType="num">
                                      <p:cBhvr>
                                        <p:cTn id="16" dur="2000" fill="hold"/>
                                        <p:tgtEl>
                                          <p:spTgt spid="8"/>
                                        </p:tgtEl>
                                        <p:attrNameLst>
                                          <p:attrName>ppt_x</p:attrName>
                                        </p:attrNameLst>
                                      </p:cBhvr>
                                      <p:tavLst>
                                        <p:tav tm="0" fmla="#ppt_x+(cos(-2*pi*(1-$))*-#ppt_x-sin(-2*pi*(1-$))*(1-#ppt_y))*(1-$)">
                                          <p:val>
                                            <p:fltVal val="0"/>
                                          </p:val>
                                        </p:tav>
                                        <p:tav tm="100000">
                                          <p:val>
                                            <p:fltVal val="1"/>
                                          </p:val>
                                        </p:tav>
                                      </p:tavLst>
                                    </p:anim>
                                    <p:anim calcmode="lin" valueType="num">
                                      <p:cBhvr>
                                        <p:cTn id="17" dur="2000" fill="hold"/>
                                        <p:tgtEl>
                                          <p:spTgt spid="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amond(in)">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49" presetClass="entr" presetSubtype="0" decel="10000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2000" fill="hold"/>
                                        <p:tgtEl>
                                          <p:spTgt spid="11"/>
                                        </p:tgtEl>
                                        <p:attrNameLst>
                                          <p:attrName>ppt_w</p:attrName>
                                        </p:attrNameLst>
                                      </p:cBhvr>
                                      <p:tavLst>
                                        <p:tav tm="0">
                                          <p:val>
                                            <p:fltVal val="0"/>
                                          </p:val>
                                        </p:tav>
                                        <p:tav tm="100000">
                                          <p:val>
                                            <p:strVal val="#ppt_w"/>
                                          </p:val>
                                        </p:tav>
                                      </p:tavLst>
                                    </p:anim>
                                    <p:anim calcmode="lin" valueType="num">
                                      <p:cBhvr>
                                        <p:cTn id="28" dur="2000" fill="hold"/>
                                        <p:tgtEl>
                                          <p:spTgt spid="11"/>
                                        </p:tgtEl>
                                        <p:attrNameLst>
                                          <p:attrName>ppt_h</p:attrName>
                                        </p:attrNameLst>
                                      </p:cBhvr>
                                      <p:tavLst>
                                        <p:tav tm="0">
                                          <p:val>
                                            <p:fltVal val="0"/>
                                          </p:val>
                                        </p:tav>
                                        <p:tav tm="100000">
                                          <p:val>
                                            <p:strVal val="#ppt_h"/>
                                          </p:val>
                                        </p:tav>
                                      </p:tavLst>
                                    </p:anim>
                                    <p:anim calcmode="lin" valueType="num">
                                      <p:cBhvr>
                                        <p:cTn id="29" dur="2000" fill="hold"/>
                                        <p:tgtEl>
                                          <p:spTgt spid="11"/>
                                        </p:tgtEl>
                                        <p:attrNameLst>
                                          <p:attrName>style.rotation</p:attrName>
                                        </p:attrNameLst>
                                      </p:cBhvr>
                                      <p:tavLst>
                                        <p:tav tm="0">
                                          <p:val>
                                            <p:fltVal val="360"/>
                                          </p:val>
                                        </p:tav>
                                        <p:tav tm="100000">
                                          <p:val>
                                            <p:fltVal val="0"/>
                                          </p:val>
                                        </p:tav>
                                      </p:tavLst>
                                    </p:anim>
                                    <p:animEffect transition="in" filter="fade">
                                      <p:cBhvr>
                                        <p:cTn id="30" dur="20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30" presetClass="entr" presetSubtype="0" fill="hold"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600" decel="100000"/>
                                        <p:tgtEl>
                                          <p:spTgt spid="10"/>
                                        </p:tgtEl>
                                      </p:cBhvr>
                                    </p:animEffect>
                                    <p:anim calcmode="lin" valueType="num">
                                      <p:cBhvr>
                                        <p:cTn id="36" dur="1600" decel="100000" fill="hold"/>
                                        <p:tgtEl>
                                          <p:spTgt spid="10"/>
                                        </p:tgtEl>
                                        <p:attrNameLst>
                                          <p:attrName>style.rotation</p:attrName>
                                        </p:attrNameLst>
                                      </p:cBhvr>
                                      <p:tavLst>
                                        <p:tav tm="0">
                                          <p:val>
                                            <p:fltVal val="-90"/>
                                          </p:val>
                                        </p:tav>
                                        <p:tav tm="100000">
                                          <p:val>
                                            <p:fltVal val="0"/>
                                          </p:val>
                                        </p:tav>
                                      </p:tavLst>
                                    </p:anim>
                                    <p:anim calcmode="lin" valueType="num">
                                      <p:cBhvr>
                                        <p:cTn id="37" dur="1600" decel="100000" fill="hold"/>
                                        <p:tgtEl>
                                          <p:spTgt spid="10"/>
                                        </p:tgtEl>
                                        <p:attrNameLst>
                                          <p:attrName>ppt_x</p:attrName>
                                        </p:attrNameLst>
                                      </p:cBhvr>
                                      <p:tavLst>
                                        <p:tav tm="0">
                                          <p:val>
                                            <p:strVal val="#ppt_x+0.4"/>
                                          </p:val>
                                        </p:tav>
                                        <p:tav tm="100000">
                                          <p:val>
                                            <p:strVal val="#ppt_x-0.05"/>
                                          </p:val>
                                        </p:tav>
                                      </p:tavLst>
                                    </p:anim>
                                    <p:anim calcmode="lin" valueType="num">
                                      <p:cBhvr>
                                        <p:cTn id="38" dur="1600" decel="100000" fill="hold"/>
                                        <p:tgtEl>
                                          <p:spTgt spid="10"/>
                                        </p:tgtEl>
                                        <p:attrNameLst>
                                          <p:attrName>ppt_y</p:attrName>
                                        </p:attrNameLst>
                                      </p:cBhvr>
                                      <p:tavLst>
                                        <p:tav tm="0">
                                          <p:val>
                                            <p:strVal val="#ppt_y-0.4"/>
                                          </p:val>
                                        </p:tav>
                                        <p:tav tm="100000">
                                          <p:val>
                                            <p:strVal val="#ppt_y+0.1"/>
                                          </p:val>
                                        </p:tav>
                                      </p:tavLst>
                                    </p:anim>
                                    <p:anim calcmode="lin" valueType="num">
                                      <p:cBhvr>
                                        <p:cTn id="39" dur="400" accel="100000" fill="hold">
                                          <p:stCondLst>
                                            <p:cond delay="1600"/>
                                          </p:stCondLst>
                                        </p:cTn>
                                        <p:tgtEl>
                                          <p:spTgt spid="10"/>
                                        </p:tgtEl>
                                        <p:attrNameLst>
                                          <p:attrName>ppt_x</p:attrName>
                                        </p:attrNameLst>
                                      </p:cBhvr>
                                      <p:tavLst>
                                        <p:tav tm="0">
                                          <p:val>
                                            <p:strVal val="#ppt_x-0.05"/>
                                          </p:val>
                                        </p:tav>
                                        <p:tav tm="100000">
                                          <p:val>
                                            <p:strVal val="#ppt_x"/>
                                          </p:val>
                                        </p:tav>
                                      </p:tavLst>
                                    </p:anim>
                                    <p:anim calcmode="lin" valueType="num">
                                      <p:cBhvr>
                                        <p:cTn id="40" dur="400" accel="100000" fill="hold">
                                          <p:stCondLst>
                                            <p:cond delay="1600"/>
                                          </p:stCondLst>
                                        </p:cTn>
                                        <p:tgtEl>
                                          <p:spTgt spid="10"/>
                                        </p:tgtEl>
                                        <p:attrNameLst>
                                          <p:attrName>ppt_y</p:attrName>
                                        </p:attrNameLst>
                                      </p:cBhvr>
                                      <p:tavLst>
                                        <p:tav tm="0">
                                          <p:val>
                                            <p:strVal val="#ppt_y+0.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0" presetClass="entr" presetSubtype="0" fill="hold" grpId="0" nodeType="clickEffect">
                                  <p:stCondLst>
                                    <p:cond delay="0"/>
                                  </p:stCondLst>
                                  <p:iterate type="lt">
                                    <p:tmPct val="10000"/>
                                  </p:iterate>
                                  <p:childTnLst>
                                    <p:set>
                                      <p:cBhvr>
                                        <p:cTn id="44" dur="1" fill="hold">
                                          <p:stCondLst>
                                            <p:cond delay="0"/>
                                          </p:stCondLst>
                                        </p:cTn>
                                        <p:tgtEl>
                                          <p:spTgt spid="6"/>
                                        </p:tgtEl>
                                        <p:attrNameLst>
                                          <p:attrName>style.visibility</p:attrName>
                                        </p:attrNameLst>
                                      </p:cBhvr>
                                      <p:to>
                                        <p:strVal val="visible"/>
                                      </p:to>
                                    </p:set>
                                    <p:animEffect transition="in" filter="fade">
                                      <p:cBhvr>
                                        <p:cTn id="45" dur="1000"/>
                                        <p:tgtEl>
                                          <p:spTgt spid="6"/>
                                        </p:tgtEl>
                                      </p:cBhvr>
                                    </p:animEffect>
                                    <p:anim calcmode="lin" valueType="num">
                                      <p:cBhvr>
                                        <p:cTn id="46" dur="1000" fill="hold"/>
                                        <p:tgtEl>
                                          <p:spTgt spid="6"/>
                                        </p:tgtEl>
                                        <p:attrNameLst>
                                          <p:attrName>ppt_x</p:attrName>
                                        </p:attrNameLst>
                                      </p:cBhvr>
                                      <p:tavLst>
                                        <p:tav tm="0">
                                          <p:val>
                                            <p:strVal val="#ppt_x-.1"/>
                                          </p:val>
                                        </p:tav>
                                        <p:tav tm="100000">
                                          <p:val>
                                            <p:strVal val="#ppt_x"/>
                                          </p:val>
                                        </p:tav>
                                      </p:tavLst>
                                    </p:anim>
                                    <p:anim calcmode="lin" valueType="num">
                                      <p:cBhvr>
                                        <p:cTn id="47"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51" presetClass="entr" presetSubtype="0" fill="hold" grpId="0"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fade">
                                      <p:cBhvr>
                                        <p:cTn id="52" dur="770" decel="100000"/>
                                        <p:tgtEl>
                                          <p:spTgt spid="7"/>
                                        </p:tgtEl>
                                      </p:cBhvr>
                                    </p:animEffect>
                                    <p:animScale>
                                      <p:cBhvr>
                                        <p:cTn id="53" dur="770" decel="100000"/>
                                        <p:tgtEl>
                                          <p:spTgt spid="7"/>
                                        </p:tgtEl>
                                      </p:cBhvr>
                                      <p:from x="10000" y="10000"/>
                                      <p:to x="200000" y="450000"/>
                                    </p:animScale>
                                    <p:animScale>
                                      <p:cBhvr>
                                        <p:cTn id="54" dur="1230" accel="100000" fill="hold">
                                          <p:stCondLst>
                                            <p:cond delay="770"/>
                                          </p:stCondLst>
                                        </p:cTn>
                                        <p:tgtEl>
                                          <p:spTgt spid="7"/>
                                        </p:tgtEl>
                                      </p:cBhvr>
                                      <p:from x="200000" y="450000"/>
                                      <p:to x="100000" y="100000"/>
                                    </p:animScale>
                                    <p:set>
                                      <p:cBhvr>
                                        <p:cTn id="55" dur="770" fill="hold"/>
                                        <p:tgtEl>
                                          <p:spTgt spid="7"/>
                                        </p:tgtEl>
                                        <p:attrNameLst>
                                          <p:attrName>ppt_x</p:attrName>
                                        </p:attrNameLst>
                                      </p:cBhvr>
                                      <p:to>
                                        <p:strVal val="(0.5)"/>
                                      </p:to>
                                    </p:set>
                                    <p:anim from="(0.5)" to="(#ppt_x)" calcmode="lin" valueType="num">
                                      <p:cBhvr>
                                        <p:cTn id="56" dur="1230" accel="100000" fill="hold">
                                          <p:stCondLst>
                                            <p:cond delay="770"/>
                                          </p:stCondLst>
                                        </p:cTn>
                                        <p:tgtEl>
                                          <p:spTgt spid="7"/>
                                        </p:tgtEl>
                                        <p:attrNameLst>
                                          <p:attrName>ppt_x</p:attrName>
                                        </p:attrNameLst>
                                      </p:cBhvr>
                                    </p:anim>
                                    <p:set>
                                      <p:cBhvr>
                                        <p:cTn id="57" dur="770" fill="hold"/>
                                        <p:tgtEl>
                                          <p:spTgt spid="7"/>
                                        </p:tgtEl>
                                        <p:attrNameLst>
                                          <p:attrName>ppt_y</p:attrName>
                                        </p:attrNameLst>
                                      </p:cBhvr>
                                      <p:to>
                                        <p:strVal val="(#ppt_y+0.4)"/>
                                      </p:to>
                                    </p:set>
                                    <p:anim from="(#ppt_y+0.4)" to="(#ppt_y)" calcmode="lin" valueType="num">
                                      <p:cBhvr>
                                        <p:cTn id="58" dur="1230" accel="100000" fill="hold">
                                          <p:stCondLst>
                                            <p:cond delay="770"/>
                                          </p:stCondLst>
                                        </p:cTn>
                                        <p:tgtEl>
                                          <p:spTgt spid="7"/>
                                        </p:tgtEl>
                                        <p:attrNameLst>
                                          <p:attrName>ppt_y</p:attrName>
                                        </p:attrNameLst>
                                      </p:cBhvr>
                                    </p:anim>
                                  </p:childTnLst>
                                </p:cTn>
                              </p:par>
                            </p:childTnLst>
                          </p:cTn>
                        </p:par>
                      </p:childTnLst>
                    </p:cTn>
                  </p:par>
                  <p:par>
                    <p:cTn id="59" fill="hold">
                      <p:stCondLst>
                        <p:cond delay="indefinite"/>
                      </p:stCondLst>
                      <p:childTnLst>
                        <p:par>
                          <p:cTn id="60" fill="hold">
                            <p:stCondLst>
                              <p:cond delay="0"/>
                            </p:stCondLst>
                            <p:childTnLst>
                              <p:par>
                                <p:cTn id="61" presetID="30" presetClass="entr" presetSubtype="0" fill="hold" grpId="0" nodeType="clickEffect">
                                  <p:stCondLst>
                                    <p:cond delay="0"/>
                                  </p:stCondLst>
                                  <p:childTnLst>
                                    <p:set>
                                      <p:cBhvr>
                                        <p:cTn id="62" dur="1" fill="hold">
                                          <p:stCondLst>
                                            <p:cond delay="0"/>
                                          </p:stCondLst>
                                        </p:cTn>
                                        <p:tgtEl>
                                          <p:spTgt spid="5"/>
                                        </p:tgtEl>
                                        <p:attrNameLst>
                                          <p:attrName>style.visibility</p:attrName>
                                        </p:attrNameLst>
                                      </p:cBhvr>
                                      <p:to>
                                        <p:strVal val="visible"/>
                                      </p:to>
                                    </p:set>
                                    <p:animEffect transition="in" filter="fade">
                                      <p:cBhvr>
                                        <p:cTn id="63" dur="1600" decel="100000"/>
                                        <p:tgtEl>
                                          <p:spTgt spid="5"/>
                                        </p:tgtEl>
                                      </p:cBhvr>
                                    </p:animEffect>
                                    <p:anim calcmode="lin" valueType="num">
                                      <p:cBhvr>
                                        <p:cTn id="64" dur="1600" decel="100000" fill="hold"/>
                                        <p:tgtEl>
                                          <p:spTgt spid="5"/>
                                        </p:tgtEl>
                                        <p:attrNameLst>
                                          <p:attrName>style.rotation</p:attrName>
                                        </p:attrNameLst>
                                      </p:cBhvr>
                                      <p:tavLst>
                                        <p:tav tm="0">
                                          <p:val>
                                            <p:fltVal val="-90"/>
                                          </p:val>
                                        </p:tav>
                                        <p:tav tm="100000">
                                          <p:val>
                                            <p:fltVal val="0"/>
                                          </p:val>
                                        </p:tav>
                                      </p:tavLst>
                                    </p:anim>
                                    <p:anim calcmode="lin" valueType="num">
                                      <p:cBhvr>
                                        <p:cTn id="65" dur="1600" decel="100000" fill="hold"/>
                                        <p:tgtEl>
                                          <p:spTgt spid="5"/>
                                        </p:tgtEl>
                                        <p:attrNameLst>
                                          <p:attrName>ppt_x</p:attrName>
                                        </p:attrNameLst>
                                      </p:cBhvr>
                                      <p:tavLst>
                                        <p:tav tm="0">
                                          <p:val>
                                            <p:strVal val="#ppt_x+0.4"/>
                                          </p:val>
                                        </p:tav>
                                        <p:tav tm="100000">
                                          <p:val>
                                            <p:strVal val="#ppt_x-0.05"/>
                                          </p:val>
                                        </p:tav>
                                      </p:tavLst>
                                    </p:anim>
                                    <p:anim calcmode="lin" valueType="num">
                                      <p:cBhvr>
                                        <p:cTn id="66" dur="1600" decel="100000" fill="hold"/>
                                        <p:tgtEl>
                                          <p:spTgt spid="5"/>
                                        </p:tgtEl>
                                        <p:attrNameLst>
                                          <p:attrName>ppt_y</p:attrName>
                                        </p:attrNameLst>
                                      </p:cBhvr>
                                      <p:tavLst>
                                        <p:tav tm="0">
                                          <p:val>
                                            <p:strVal val="#ppt_y-0.4"/>
                                          </p:val>
                                        </p:tav>
                                        <p:tav tm="100000">
                                          <p:val>
                                            <p:strVal val="#ppt_y+0.1"/>
                                          </p:val>
                                        </p:tav>
                                      </p:tavLst>
                                    </p:anim>
                                    <p:anim calcmode="lin" valueType="num">
                                      <p:cBhvr>
                                        <p:cTn id="67" dur="400" accel="100000" fill="hold">
                                          <p:stCondLst>
                                            <p:cond delay="1600"/>
                                          </p:stCondLst>
                                        </p:cTn>
                                        <p:tgtEl>
                                          <p:spTgt spid="5"/>
                                        </p:tgtEl>
                                        <p:attrNameLst>
                                          <p:attrName>ppt_x</p:attrName>
                                        </p:attrNameLst>
                                      </p:cBhvr>
                                      <p:tavLst>
                                        <p:tav tm="0">
                                          <p:val>
                                            <p:strVal val="#ppt_x-0.05"/>
                                          </p:val>
                                        </p:tav>
                                        <p:tav tm="100000">
                                          <p:val>
                                            <p:strVal val="#ppt_x"/>
                                          </p:val>
                                        </p:tav>
                                      </p:tavLst>
                                    </p:anim>
                                    <p:anim calcmode="lin" valueType="num">
                                      <p:cBhvr>
                                        <p:cTn id="68" dur="400" accel="100000" fill="hold">
                                          <p:stCondLst>
                                            <p:cond delay="16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285720" y="214290"/>
            <a:ext cx="8572560" cy="3500462"/>
          </a:xfrm>
        </p:spPr>
        <p:txBody>
          <a:bodyPr>
            <a:normAutofit fontScale="62500" lnSpcReduction="20000"/>
          </a:bodyPr>
          <a:lstStyle/>
          <a:p>
            <a:pPr marL="0" indent="0">
              <a:buNone/>
            </a:pPr>
            <a:r>
              <a:rPr lang="hu-HU" sz="3200" dirty="0" smtClean="0"/>
              <a:t>Az irodalmi estek, könyvbemutatók mellett képzőművészeti kiállításoknak is helyet ad a könyvesboltjuk.  Az alkotók kiválasztása kapcsolódik-e az irodalmi rendezvényekhez, vagy teljesen független attól? Illetve az is érdekelne, hogyan szereznek tudomást egy-egy helyi, gyakran amatőr művész tevékenységéről? Mi alapján döntik el, hogy érdemes-e tevékenysége a nyilvános bemutatásra?</a:t>
            </a:r>
          </a:p>
          <a:p>
            <a:pPr marL="0" indent="0">
              <a:buNone/>
            </a:pPr>
            <a:endParaRPr lang="hu-HU" sz="3200" dirty="0" smtClean="0"/>
          </a:p>
          <a:p>
            <a:pPr marL="0" indent="0">
              <a:buNone/>
            </a:pPr>
            <a:r>
              <a:rPr lang="hu-HU" sz="3200" dirty="0" smtClean="0"/>
              <a:t>Ez általában nem tervezzük el előre. Van amikor teljesen független egymástól, de sok esetben az alkotó maga is fest, illusztrál. Vagy például a </a:t>
            </a:r>
            <a:r>
              <a:rPr lang="hu-HU" sz="3200" dirty="0" err="1" smtClean="0"/>
              <a:t>Bátki</a:t>
            </a:r>
            <a:r>
              <a:rPr lang="hu-HU" sz="3200" dirty="0" smtClean="0"/>
              <a:t> Fazekas Zoltán felesége Veréb Judit kerámiával is foglalkozik, így természetes volt, hogy kettejüket együtt mutatjuk be.</a:t>
            </a:r>
          </a:p>
          <a:p>
            <a:endParaRPr lang="hu-HU" sz="2200" dirty="0"/>
          </a:p>
        </p:txBody>
      </p:sp>
      <p:pic>
        <p:nvPicPr>
          <p:cNvPr id="4" name="Kép 3" descr="OM 103.d.jpg"/>
          <p:cNvPicPr>
            <a:picLocks noChangeAspect="1"/>
          </p:cNvPicPr>
          <p:nvPr/>
        </p:nvPicPr>
        <p:blipFill>
          <a:blip r:embed="rId3" cstate="email"/>
          <a:stretch>
            <a:fillRect/>
          </a:stretch>
        </p:blipFill>
        <p:spPr>
          <a:xfrm>
            <a:off x="286884" y="3714752"/>
            <a:ext cx="2999232" cy="2913888"/>
          </a:xfrm>
          <a:prstGeom prst="ellipse">
            <a:avLst/>
          </a:prstGeom>
          <a:ln>
            <a:noFill/>
          </a:ln>
          <a:effectLst>
            <a:softEdge rad="112500"/>
          </a:effectLst>
        </p:spPr>
      </p:pic>
      <p:pic>
        <p:nvPicPr>
          <p:cNvPr id="5" name="Kép 4" descr="OM 031.jpg"/>
          <p:cNvPicPr>
            <a:picLocks noChangeAspect="1"/>
          </p:cNvPicPr>
          <p:nvPr/>
        </p:nvPicPr>
        <p:blipFill>
          <a:blip r:embed="rId4" cstate="email"/>
          <a:stretch>
            <a:fillRect/>
          </a:stretch>
        </p:blipFill>
        <p:spPr>
          <a:xfrm>
            <a:off x="6225585" y="3214686"/>
            <a:ext cx="2704133" cy="3600399"/>
          </a:xfrm>
          <a:prstGeom prst="ellipse">
            <a:avLst/>
          </a:prstGeom>
          <a:ln>
            <a:noFill/>
          </a:ln>
          <a:effectLst>
            <a:softEdge rad="112500"/>
          </a:effectLst>
        </p:spPr>
      </p:pic>
      <p:pic>
        <p:nvPicPr>
          <p:cNvPr id="6" name="Kép 5" descr="OM 101.c.jpg"/>
          <p:cNvPicPr>
            <a:picLocks noChangeAspect="1"/>
          </p:cNvPicPr>
          <p:nvPr/>
        </p:nvPicPr>
        <p:blipFill>
          <a:blip r:embed="rId5" cstate="email"/>
          <a:stretch>
            <a:fillRect/>
          </a:stretch>
        </p:blipFill>
        <p:spPr>
          <a:xfrm>
            <a:off x="3643306" y="3500438"/>
            <a:ext cx="2109766" cy="3158480"/>
          </a:xfrm>
          <a:prstGeom prst="ellipse">
            <a:avLst/>
          </a:prstGeom>
          <a:ln>
            <a:noFill/>
          </a:ln>
          <a:effectLst>
            <a:softEdge rad="112500"/>
          </a:effectLst>
        </p:spPr>
      </p:pic>
    </p:spTree>
    <p:custDataLst>
      <p:tags r:id="rId1"/>
    </p:custDataLst>
  </p:cSld>
  <p:clrMapOvr>
    <a:masterClrMapping/>
  </p:clrMapOvr>
  <p:transition advTm="18111"/>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5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770" decel="100000"/>
                                        <p:tgtEl>
                                          <p:spTgt spid="4"/>
                                        </p:tgtEl>
                                      </p:cBhvr>
                                    </p:animEffect>
                                    <p:animScale>
                                      <p:cBhvr>
                                        <p:cTn id="20" dur="770" decel="100000"/>
                                        <p:tgtEl>
                                          <p:spTgt spid="4"/>
                                        </p:tgtEl>
                                      </p:cBhvr>
                                      <p:from x="10000" y="10000"/>
                                      <p:to x="200000" y="450000"/>
                                    </p:animScale>
                                    <p:animScale>
                                      <p:cBhvr>
                                        <p:cTn id="21" dur="1230" accel="100000" fill="hold">
                                          <p:stCondLst>
                                            <p:cond delay="770"/>
                                          </p:stCondLst>
                                        </p:cTn>
                                        <p:tgtEl>
                                          <p:spTgt spid="4"/>
                                        </p:tgtEl>
                                      </p:cBhvr>
                                      <p:from x="200000" y="450000"/>
                                      <p:to x="100000" y="100000"/>
                                    </p:animScale>
                                    <p:set>
                                      <p:cBhvr>
                                        <p:cTn id="22" dur="770" fill="hold"/>
                                        <p:tgtEl>
                                          <p:spTgt spid="4"/>
                                        </p:tgtEl>
                                        <p:attrNameLst>
                                          <p:attrName>ppt_x</p:attrName>
                                        </p:attrNameLst>
                                      </p:cBhvr>
                                      <p:to>
                                        <p:strVal val="(0.5)"/>
                                      </p:to>
                                    </p:set>
                                    <p:anim from="(0.5)" to="(#ppt_x)" calcmode="lin" valueType="num">
                                      <p:cBhvr>
                                        <p:cTn id="23" dur="1230" accel="100000" fill="hold">
                                          <p:stCondLst>
                                            <p:cond delay="770"/>
                                          </p:stCondLst>
                                        </p:cTn>
                                        <p:tgtEl>
                                          <p:spTgt spid="4"/>
                                        </p:tgtEl>
                                        <p:attrNameLst>
                                          <p:attrName>ppt_x</p:attrName>
                                        </p:attrNameLst>
                                      </p:cBhvr>
                                    </p:anim>
                                    <p:set>
                                      <p:cBhvr>
                                        <p:cTn id="24" dur="770" fill="hold"/>
                                        <p:tgtEl>
                                          <p:spTgt spid="4"/>
                                        </p:tgtEl>
                                        <p:attrNameLst>
                                          <p:attrName>ppt_y</p:attrName>
                                        </p:attrNameLst>
                                      </p:cBhvr>
                                      <p:to>
                                        <p:strVal val="(#ppt_y+0.4)"/>
                                      </p:to>
                                    </p:set>
                                    <p:anim from="(#ppt_y+0.4)" to="(#ppt_y)" calcmode="lin" valueType="num">
                                      <p:cBhvr>
                                        <p:cTn id="25" dur="1230" accel="100000" fill="hold">
                                          <p:stCondLst>
                                            <p:cond delay="770"/>
                                          </p:stCondLst>
                                        </p:cTn>
                                        <p:tgtEl>
                                          <p:spTgt spid="4"/>
                                        </p:tgtEl>
                                        <p:attrNameLst>
                                          <p:attrName>ppt_y</p:attrName>
                                        </p:attrNameLst>
                                      </p:cBhvr>
                                    </p:anim>
                                  </p:childTnLst>
                                </p:cTn>
                              </p:par>
                            </p:childTnLst>
                          </p:cTn>
                        </p:par>
                      </p:childTnLst>
                    </p:cTn>
                  </p:par>
                  <p:par>
                    <p:cTn id="26" fill="hold">
                      <p:stCondLst>
                        <p:cond delay="indefinite"/>
                      </p:stCondLst>
                      <p:childTnLst>
                        <p:par>
                          <p:cTn id="27" fill="hold">
                            <p:stCondLst>
                              <p:cond delay="0"/>
                            </p:stCondLst>
                            <p:childTnLst>
                              <p:par>
                                <p:cTn id="28" presetID="51" presetClass="entr" presetSubtype="0" fill="hold"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fade">
                                      <p:cBhvr>
                                        <p:cTn id="30" dur="770" decel="100000"/>
                                        <p:tgtEl>
                                          <p:spTgt spid="6"/>
                                        </p:tgtEl>
                                      </p:cBhvr>
                                    </p:animEffect>
                                    <p:animScale>
                                      <p:cBhvr>
                                        <p:cTn id="31" dur="770" decel="100000"/>
                                        <p:tgtEl>
                                          <p:spTgt spid="6"/>
                                        </p:tgtEl>
                                      </p:cBhvr>
                                      <p:from x="10000" y="10000"/>
                                      <p:to x="200000" y="450000"/>
                                    </p:animScale>
                                    <p:animScale>
                                      <p:cBhvr>
                                        <p:cTn id="32" dur="1230" accel="100000" fill="hold">
                                          <p:stCondLst>
                                            <p:cond delay="770"/>
                                          </p:stCondLst>
                                        </p:cTn>
                                        <p:tgtEl>
                                          <p:spTgt spid="6"/>
                                        </p:tgtEl>
                                      </p:cBhvr>
                                      <p:from x="200000" y="450000"/>
                                      <p:to x="100000" y="100000"/>
                                    </p:animScale>
                                    <p:set>
                                      <p:cBhvr>
                                        <p:cTn id="33" dur="770" fill="hold"/>
                                        <p:tgtEl>
                                          <p:spTgt spid="6"/>
                                        </p:tgtEl>
                                        <p:attrNameLst>
                                          <p:attrName>ppt_x</p:attrName>
                                        </p:attrNameLst>
                                      </p:cBhvr>
                                      <p:to>
                                        <p:strVal val="(0.5)"/>
                                      </p:to>
                                    </p:set>
                                    <p:anim from="(0.5)" to="(#ppt_x)" calcmode="lin" valueType="num">
                                      <p:cBhvr>
                                        <p:cTn id="34" dur="1230" accel="100000" fill="hold">
                                          <p:stCondLst>
                                            <p:cond delay="770"/>
                                          </p:stCondLst>
                                        </p:cTn>
                                        <p:tgtEl>
                                          <p:spTgt spid="6"/>
                                        </p:tgtEl>
                                        <p:attrNameLst>
                                          <p:attrName>ppt_x</p:attrName>
                                        </p:attrNameLst>
                                      </p:cBhvr>
                                    </p:anim>
                                    <p:set>
                                      <p:cBhvr>
                                        <p:cTn id="35" dur="770" fill="hold"/>
                                        <p:tgtEl>
                                          <p:spTgt spid="6"/>
                                        </p:tgtEl>
                                        <p:attrNameLst>
                                          <p:attrName>ppt_y</p:attrName>
                                        </p:attrNameLst>
                                      </p:cBhvr>
                                      <p:to>
                                        <p:strVal val="(#ppt_y+0.4)"/>
                                      </p:to>
                                    </p:set>
                                    <p:anim from="(#ppt_y+0.4)" to="(#ppt_y)" calcmode="lin" valueType="num">
                                      <p:cBhvr>
                                        <p:cTn id="36" dur="1230" accel="100000" fill="hold">
                                          <p:stCondLst>
                                            <p:cond delay="770"/>
                                          </p:stCondLst>
                                        </p:cTn>
                                        <p:tgtEl>
                                          <p:spTgt spid="6"/>
                                        </p:tgtEl>
                                        <p:attrNameLst>
                                          <p:attrName>ppt_y</p:attrName>
                                        </p:attrNameLst>
                                      </p:cBhvr>
                                    </p:anim>
                                  </p:childTnLst>
                                </p:cTn>
                              </p:par>
                            </p:childTnLst>
                          </p:cTn>
                        </p:par>
                      </p:childTnLst>
                    </p:cTn>
                  </p:par>
                  <p:par>
                    <p:cTn id="37" fill="hold">
                      <p:stCondLst>
                        <p:cond delay="indefinite"/>
                      </p:stCondLst>
                      <p:childTnLst>
                        <p:par>
                          <p:cTn id="38" fill="hold">
                            <p:stCondLst>
                              <p:cond delay="0"/>
                            </p:stCondLst>
                            <p:childTnLst>
                              <p:par>
                                <p:cTn id="39" presetID="49" presetClass="entr" presetSubtype="0" decel="100000" fill="hold"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p:cTn id="41" dur="2000" fill="hold"/>
                                        <p:tgtEl>
                                          <p:spTgt spid="5"/>
                                        </p:tgtEl>
                                        <p:attrNameLst>
                                          <p:attrName>ppt_w</p:attrName>
                                        </p:attrNameLst>
                                      </p:cBhvr>
                                      <p:tavLst>
                                        <p:tav tm="0">
                                          <p:val>
                                            <p:fltVal val="0"/>
                                          </p:val>
                                        </p:tav>
                                        <p:tav tm="100000">
                                          <p:val>
                                            <p:strVal val="#ppt_w"/>
                                          </p:val>
                                        </p:tav>
                                      </p:tavLst>
                                    </p:anim>
                                    <p:anim calcmode="lin" valueType="num">
                                      <p:cBhvr>
                                        <p:cTn id="42" dur="2000" fill="hold"/>
                                        <p:tgtEl>
                                          <p:spTgt spid="5"/>
                                        </p:tgtEl>
                                        <p:attrNameLst>
                                          <p:attrName>ppt_h</p:attrName>
                                        </p:attrNameLst>
                                      </p:cBhvr>
                                      <p:tavLst>
                                        <p:tav tm="0">
                                          <p:val>
                                            <p:fltVal val="0"/>
                                          </p:val>
                                        </p:tav>
                                        <p:tav tm="100000">
                                          <p:val>
                                            <p:strVal val="#ppt_h"/>
                                          </p:val>
                                        </p:tav>
                                      </p:tavLst>
                                    </p:anim>
                                    <p:anim calcmode="lin" valueType="num">
                                      <p:cBhvr>
                                        <p:cTn id="43" dur="2000" fill="hold"/>
                                        <p:tgtEl>
                                          <p:spTgt spid="5"/>
                                        </p:tgtEl>
                                        <p:attrNameLst>
                                          <p:attrName>style.rotation</p:attrName>
                                        </p:attrNameLst>
                                      </p:cBhvr>
                                      <p:tavLst>
                                        <p:tav tm="0">
                                          <p:val>
                                            <p:fltVal val="360"/>
                                          </p:val>
                                        </p:tav>
                                        <p:tav tm="100000">
                                          <p:val>
                                            <p:fltVal val="0"/>
                                          </p:val>
                                        </p:tav>
                                      </p:tavLst>
                                    </p:anim>
                                    <p:animEffect transition="in" filter="fade">
                                      <p:cBhvr>
                                        <p:cTn id="4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285720" y="285728"/>
            <a:ext cx="8572560" cy="3143272"/>
          </a:xfrm>
        </p:spPr>
        <p:txBody>
          <a:bodyPr>
            <a:normAutofit/>
          </a:bodyPr>
          <a:lstStyle/>
          <a:p>
            <a:pPr marL="0" indent="0">
              <a:buNone/>
            </a:pPr>
            <a:r>
              <a:rPr lang="hu-HU" sz="2000" dirty="0" smtClean="0"/>
              <a:t>Milyen visszhangja van ezeknek a rendezvényeknek, kiállításoknak akár a helybéliek körében, akár a távolabbi környezetünkben? Úgy is kérdezhetnénk, miért csinálják? Megéri-e, és ezt semmiképpen sem anyagi értelemben kérdezem?</a:t>
            </a:r>
          </a:p>
          <a:p>
            <a:pPr marL="0" indent="0">
              <a:buNone/>
            </a:pPr>
            <a:r>
              <a:rPr lang="hu-HU" sz="2000" dirty="0" smtClean="0"/>
              <a:t>Meg kell nézni a vendégkönyvünket. Legelőször azonban az előadás után az arcokat látni, a véleményeket meghallgatni, s aztán persze a vendégkönyv bejegyzéseit megnézni. Vagy a távolból kapott leveleket, képeslapokat olvasgatni. Ezek erősítenek meg bennünket abban, hogy kell ezt folytatnunk.</a:t>
            </a:r>
            <a:endParaRPr lang="hu-HU" sz="2000" dirty="0"/>
          </a:p>
        </p:txBody>
      </p:sp>
      <p:pic>
        <p:nvPicPr>
          <p:cNvPr id="4" name="Kép 3" descr="OM 041.jpg"/>
          <p:cNvPicPr>
            <a:picLocks noChangeAspect="1"/>
          </p:cNvPicPr>
          <p:nvPr/>
        </p:nvPicPr>
        <p:blipFill>
          <a:blip r:embed="rId3" cstate="email"/>
          <a:stretch>
            <a:fillRect/>
          </a:stretch>
        </p:blipFill>
        <p:spPr>
          <a:xfrm>
            <a:off x="285720" y="3573016"/>
            <a:ext cx="2300199" cy="309634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pic>
        <p:nvPicPr>
          <p:cNvPr id="5" name="Kép 4" descr="OM 010.d.jpg"/>
          <p:cNvPicPr>
            <a:picLocks noChangeAspect="1"/>
          </p:cNvPicPr>
          <p:nvPr/>
        </p:nvPicPr>
        <p:blipFill>
          <a:blip r:embed="rId4" cstate="email"/>
          <a:stretch>
            <a:fillRect/>
          </a:stretch>
        </p:blipFill>
        <p:spPr>
          <a:xfrm>
            <a:off x="3000364" y="3861048"/>
            <a:ext cx="3348555" cy="2406774"/>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6" name="Kép 5" descr="OM 014.jpg"/>
          <p:cNvPicPr>
            <a:picLocks noChangeAspect="1"/>
          </p:cNvPicPr>
          <p:nvPr/>
        </p:nvPicPr>
        <p:blipFill>
          <a:blip r:embed="rId5" cstate="email"/>
          <a:stretch>
            <a:fillRect/>
          </a:stretch>
        </p:blipFill>
        <p:spPr>
          <a:xfrm>
            <a:off x="6786578" y="3573016"/>
            <a:ext cx="2089398" cy="3074057"/>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ustDataLst>
      <p:tags r:id="rId1"/>
    </p:custDataLst>
  </p:cSld>
  <p:clrMapOvr>
    <a:masterClrMapping/>
  </p:clrMapOvr>
  <p:transition advTm="16287"/>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2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2000" decel="50000" fill="hold">
                                          <p:stCondLst>
                                            <p:cond delay="0"/>
                                          </p:stCondLst>
                                        </p:cTn>
                                        <p:tgtEl>
                                          <p:spTgt spid="3">
                                            <p:txEl>
                                              <p:pRg st="0" end="0"/>
                                            </p:txEl>
                                          </p:spTgt>
                                        </p:tgtEl>
                                        <p:attrNameLst>
                                          <p:attrName>ppt_x</p:attrName>
                                          <p:attrName>ppt_y</p:attrName>
                                        </p:attrNameLst>
                                      </p:cBhvr>
                                    </p:animMotion>
                                    <p:animEffect transition="in" filter="fade">
                                      <p:cBhvr>
                                        <p:cTn id="9" dur="2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Scale>
                                      <p:cBhvr>
                                        <p:cTn id="14" dur="2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2000" decel="50000" fill="hold">
                                          <p:stCondLst>
                                            <p:cond delay="0"/>
                                          </p:stCondLst>
                                        </p:cTn>
                                        <p:tgtEl>
                                          <p:spTgt spid="3">
                                            <p:txEl>
                                              <p:pRg st="1" end="1"/>
                                            </p:txEl>
                                          </p:spTgt>
                                        </p:tgtEl>
                                        <p:attrNameLst>
                                          <p:attrName>ppt_x</p:attrName>
                                          <p:attrName>ppt_y</p:attrName>
                                        </p:attrNameLst>
                                      </p:cBhvr>
                                    </p:animMotion>
                                    <p:animEffect transition="in" filter="fade">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6"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down)">
                                      <p:cBhvr>
                                        <p:cTn id="21" dur="580">
                                          <p:stCondLst>
                                            <p:cond delay="0"/>
                                          </p:stCondLst>
                                        </p:cTn>
                                        <p:tgtEl>
                                          <p:spTgt spid="4"/>
                                        </p:tgtEl>
                                      </p:cBhvr>
                                    </p:animEffect>
                                    <p:anim calcmode="lin" valueType="num">
                                      <p:cBhvr>
                                        <p:cTn id="22"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7" dur="26">
                                          <p:stCondLst>
                                            <p:cond delay="650"/>
                                          </p:stCondLst>
                                        </p:cTn>
                                        <p:tgtEl>
                                          <p:spTgt spid="4"/>
                                        </p:tgtEl>
                                      </p:cBhvr>
                                      <p:to x="100000" y="60000"/>
                                    </p:animScale>
                                    <p:animScale>
                                      <p:cBhvr>
                                        <p:cTn id="28" dur="166" decel="50000">
                                          <p:stCondLst>
                                            <p:cond delay="676"/>
                                          </p:stCondLst>
                                        </p:cTn>
                                        <p:tgtEl>
                                          <p:spTgt spid="4"/>
                                        </p:tgtEl>
                                      </p:cBhvr>
                                      <p:to x="100000" y="100000"/>
                                    </p:animScale>
                                    <p:animScale>
                                      <p:cBhvr>
                                        <p:cTn id="29" dur="26">
                                          <p:stCondLst>
                                            <p:cond delay="1312"/>
                                          </p:stCondLst>
                                        </p:cTn>
                                        <p:tgtEl>
                                          <p:spTgt spid="4"/>
                                        </p:tgtEl>
                                      </p:cBhvr>
                                      <p:to x="100000" y="80000"/>
                                    </p:animScale>
                                    <p:animScale>
                                      <p:cBhvr>
                                        <p:cTn id="30" dur="166" decel="50000">
                                          <p:stCondLst>
                                            <p:cond delay="1338"/>
                                          </p:stCondLst>
                                        </p:cTn>
                                        <p:tgtEl>
                                          <p:spTgt spid="4"/>
                                        </p:tgtEl>
                                      </p:cBhvr>
                                      <p:to x="100000" y="100000"/>
                                    </p:animScale>
                                    <p:animScale>
                                      <p:cBhvr>
                                        <p:cTn id="31" dur="26">
                                          <p:stCondLst>
                                            <p:cond delay="1642"/>
                                          </p:stCondLst>
                                        </p:cTn>
                                        <p:tgtEl>
                                          <p:spTgt spid="4"/>
                                        </p:tgtEl>
                                      </p:cBhvr>
                                      <p:to x="100000" y="90000"/>
                                    </p:animScale>
                                    <p:animScale>
                                      <p:cBhvr>
                                        <p:cTn id="32" dur="166" decel="50000">
                                          <p:stCondLst>
                                            <p:cond delay="1668"/>
                                          </p:stCondLst>
                                        </p:cTn>
                                        <p:tgtEl>
                                          <p:spTgt spid="4"/>
                                        </p:tgtEl>
                                      </p:cBhvr>
                                      <p:to x="100000" y="100000"/>
                                    </p:animScale>
                                    <p:animScale>
                                      <p:cBhvr>
                                        <p:cTn id="33" dur="26">
                                          <p:stCondLst>
                                            <p:cond delay="1808"/>
                                          </p:stCondLst>
                                        </p:cTn>
                                        <p:tgtEl>
                                          <p:spTgt spid="4"/>
                                        </p:tgtEl>
                                      </p:cBhvr>
                                      <p:to x="100000" y="95000"/>
                                    </p:animScale>
                                    <p:animScale>
                                      <p:cBhvr>
                                        <p:cTn id="34" dur="166" decel="50000">
                                          <p:stCondLst>
                                            <p:cond delay="1834"/>
                                          </p:stCondLst>
                                        </p:cTn>
                                        <p:tgtEl>
                                          <p:spTgt spid="4"/>
                                        </p:tgtEl>
                                      </p:cBhvr>
                                      <p:to x="100000" y="100000"/>
                                    </p:animScale>
                                  </p:childTnLst>
                                </p:cTn>
                              </p:par>
                            </p:childTnLst>
                          </p:cTn>
                        </p:par>
                      </p:childTnLst>
                    </p:cTn>
                  </p:par>
                  <p:par>
                    <p:cTn id="35" fill="hold">
                      <p:stCondLst>
                        <p:cond delay="indefinite"/>
                      </p:stCondLst>
                      <p:childTnLst>
                        <p:par>
                          <p:cTn id="36" fill="hold">
                            <p:stCondLst>
                              <p:cond delay="0"/>
                            </p:stCondLst>
                            <p:childTnLst>
                              <p:par>
                                <p:cTn id="37" presetID="26" presetClass="entr" presetSubtype="0" fill="hold" nodeType="click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wipe(down)">
                                      <p:cBhvr>
                                        <p:cTn id="39" dur="580">
                                          <p:stCondLst>
                                            <p:cond delay="0"/>
                                          </p:stCondLst>
                                        </p:cTn>
                                        <p:tgtEl>
                                          <p:spTgt spid="6"/>
                                        </p:tgtEl>
                                      </p:cBhvr>
                                    </p:animEffect>
                                    <p:anim calcmode="lin" valueType="num">
                                      <p:cBhvr>
                                        <p:cTn id="40"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45" dur="26">
                                          <p:stCondLst>
                                            <p:cond delay="650"/>
                                          </p:stCondLst>
                                        </p:cTn>
                                        <p:tgtEl>
                                          <p:spTgt spid="6"/>
                                        </p:tgtEl>
                                      </p:cBhvr>
                                      <p:to x="100000" y="60000"/>
                                    </p:animScale>
                                    <p:animScale>
                                      <p:cBhvr>
                                        <p:cTn id="46" dur="166" decel="50000">
                                          <p:stCondLst>
                                            <p:cond delay="676"/>
                                          </p:stCondLst>
                                        </p:cTn>
                                        <p:tgtEl>
                                          <p:spTgt spid="6"/>
                                        </p:tgtEl>
                                      </p:cBhvr>
                                      <p:to x="100000" y="100000"/>
                                    </p:animScale>
                                    <p:animScale>
                                      <p:cBhvr>
                                        <p:cTn id="47" dur="26">
                                          <p:stCondLst>
                                            <p:cond delay="1312"/>
                                          </p:stCondLst>
                                        </p:cTn>
                                        <p:tgtEl>
                                          <p:spTgt spid="6"/>
                                        </p:tgtEl>
                                      </p:cBhvr>
                                      <p:to x="100000" y="80000"/>
                                    </p:animScale>
                                    <p:animScale>
                                      <p:cBhvr>
                                        <p:cTn id="48" dur="166" decel="50000">
                                          <p:stCondLst>
                                            <p:cond delay="1338"/>
                                          </p:stCondLst>
                                        </p:cTn>
                                        <p:tgtEl>
                                          <p:spTgt spid="6"/>
                                        </p:tgtEl>
                                      </p:cBhvr>
                                      <p:to x="100000" y="100000"/>
                                    </p:animScale>
                                    <p:animScale>
                                      <p:cBhvr>
                                        <p:cTn id="49" dur="26">
                                          <p:stCondLst>
                                            <p:cond delay="1642"/>
                                          </p:stCondLst>
                                        </p:cTn>
                                        <p:tgtEl>
                                          <p:spTgt spid="6"/>
                                        </p:tgtEl>
                                      </p:cBhvr>
                                      <p:to x="100000" y="90000"/>
                                    </p:animScale>
                                    <p:animScale>
                                      <p:cBhvr>
                                        <p:cTn id="50" dur="166" decel="50000">
                                          <p:stCondLst>
                                            <p:cond delay="1668"/>
                                          </p:stCondLst>
                                        </p:cTn>
                                        <p:tgtEl>
                                          <p:spTgt spid="6"/>
                                        </p:tgtEl>
                                      </p:cBhvr>
                                      <p:to x="100000" y="100000"/>
                                    </p:animScale>
                                    <p:animScale>
                                      <p:cBhvr>
                                        <p:cTn id="51" dur="26">
                                          <p:stCondLst>
                                            <p:cond delay="1808"/>
                                          </p:stCondLst>
                                        </p:cTn>
                                        <p:tgtEl>
                                          <p:spTgt spid="6"/>
                                        </p:tgtEl>
                                      </p:cBhvr>
                                      <p:to x="100000" y="95000"/>
                                    </p:animScale>
                                    <p:animScale>
                                      <p:cBhvr>
                                        <p:cTn id="52" dur="166" decel="50000">
                                          <p:stCondLst>
                                            <p:cond delay="1834"/>
                                          </p:stCondLst>
                                        </p:cTn>
                                        <p:tgtEl>
                                          <p:spTgt spid="6"/>
                                        </p:tgtEl>
                                      </p:cBhvr>
                                      <p:to x="100000" y="100000"/>
                                    </p:animScale>
                                  </p:childTnLst>
                                </p:cTn>
                              </p:par>
                            </p:childTnLst>
                          </p:cTn>
                        </p:par>
                      </p:childTnLst>
                    </p:cTn>
                  </p:par>
                  <p:par>
                    <p:cTn id="53" fill="hold">
                      <p:stCondLst>
                        <p:cond delay="indefinite"/>
                      </p:stCondLst>
                      <p:childTnLst>
                        <p:par>
                          <p:cTn id="54" fill="hold">
                            <p:stCondLst>
                              <p:cond delay="0"/>
                            </p:stCondLst>
                            <p:childTnLst>
                              <p:par>
                                <p:cTn id="55" presetID="8" presetClass="entr" presetSubtype="16" fill="hold"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diamond(in)">
                                      <p:cBhvr>
                                        <p:cTn id="5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395536" y="142852"/>
            <a:ext cx="8229600" cy="1500198"/>
          </a:xfrm>
        </p:spPr>
        <p:txBody>
          <a:bodyPr/>
          <a:lstStyle/>
          <a:p>
            <a:pPr marL="0" indent="0">
              <a:buNone/>
            </a:pPr>
            <a:r>
              <a:rPr lang="hu-HU" sz="2000" dirty="0" smtClean="0"/>
              <a:t>A kulturális misszió mellett mindketten tagjai a Tűzmenedék együttesnek. Hogyan és mikor jött létre az együttes? Önök mellett kik a tagjai?</a:t>
            </a:r>
          </a:p>
          <a:p>
            <a:pPr marL="0" indent="0">
              <a:buNone/>
            </a:pPr>
            <a:r>
              <a:rPr lang="hu-HU" sz="2000" dirty="0" smtClean="0"/>
              <a:t>Milyen stílusban zenélnek? Ki írja a zenéket?  Hol szoktak fellépni?</a:t>
            </a:r>
          </a:p>
          <a:p>
            <a:endParaRPr lang="hu-HU" dirty="0"/>
          </a:p>
        </p:txBody>
      </p:sp>
      <p:sp>
        <p:nvSpPr>
          <p:cNvPr id="4" name="Téglalap 3"/>
          <p:cNvSpPr/>
          <p:nvPr/>
        </p:nvSpPr>
        <p:spPr>
          <a:xfrm>
            <a:off x="395536" y="1571612"/>
            <a:ext cx="8462744" cy="2554545"/>
          </a:xfrm>
          <a:prstGeom prst="rect">
            <a:avLst/>
          </a:prstGeom>
        </p:spPr>
        <p:txBody>
          <a:bodyPr wrap="square">
            <a:spAutoFit/>
          </a:bodyPr>
          <a:lstStyle/>
          <a:p>
            <a:r>
              <a:rPr lang="hu-HU" sz="2000" dirty="0"/>
              <a:t>A Tűzmenedék együttest 2005 novemberében alapította öt lelkes költészetet, zenét, a jó társaságot és humort kedvelő </a:t>
            </a:r>
            <a:r>
              <a:rPr lang="hu-HU" sz="2000" dirty="0" err="1"/>
              <a:t>gyomaendrődi</a:t>
            </a:r>
            <a:r>
              <a:rPr lang="hu-HU" sz="2000" dirty="0"/>
              <a:t> pedagógus. A változó világban változott a csapat összetétele is, de az alap-elképzelés nem. Verseket zenésítenek meg, melyeket kulturális rendezvényeken, kiállítás-megnyitókon, rendhagyó irodalomórákon, önálló koncerteken adnak elő</a:t>
            </a:r>
            <a:r>
              <a:rPr lang="hu-HU" sz="2000" dirty="0" smtClean="0"/>
              <a:t>. Állandó közreműködői az </a:t>
            </a:r>
            <a:r>
              <a:rPr lang="hu-HU" sz="2000" dirty="0" err="1" smtClean="0"/>
              <a:t>OMart</a:t>
            </a:r>
            <a:r>
              <a:rPr lang="hu-HU" sz="2000" dirty="0" smtClean="0"/>
              <a:t> Könyvesbolt és Kulturális Műhely műsoros estjeinek.</a:t>
            </a:r>
            <a:endParaRPr lang="hu-HU" sz="2000" dirty="0"/>
          </a:p>
        </p:txBody>
      </p:sp>
      <p:sp>
        <p:nvSpPr>
          <p:cNvPr id="6" name="Téglalap 5"/>
          <p:cNvSpPr/>
          <p:nvPr/>
        </p:nvSpPr>
        <p:spPr>
          <a:xfrm>
            <a:off x="3562210" y="5572140"/>
            <a:ext cx="5438946" cy="1323439"/>
          </a:xfrm>
          <a:prstGeom prst="rect">
            <a:avLst/>
          </a:prstGeom>
        </p:spPr>
        <p:txBody>
          <a:bodyPr wrap="square">
            <a:spAutoFit/>
          </a:bodyPr>
          <a:lstStyle/>
          <a:p>
            <a:r>
              <a:rPr lang="hu-HU" sz="2000" dirty="0"/>
              <a:t>A próbák, fellépések összehangolása valóságos zsonglőr-mutatvány, ugyanis a </a:t>
            </a:r>
            <a:r>
              <a:rPr lang="hu-HU" sz="2000" dirty="0" smtClean="0"/>
              <a:t>tagok az ország különböző településein élnek, sőt van aki jelenleg Angliában van. </a:t>
            </a:r>
            <a:endParaRPr lang="hu-HU" sz="2000" dirty="0"/>
          </a:p>
        </p:txBody>
      </p:sp>
      <p:pic>
        <p:nvPicPr>
          <p:cNvPr id="7" name="Kép 6" descr="OM 064.jpg"/>
          <p:cNvPicPr>
            <a:picLocks noChangeAspect="1"/>
          </p:cNvPicPr>
          <p:nvPr/>
        </p:nvPicPr>
        <p:blipFill>
          <a:blip r:embed="rId3" cstate="email"/>
          <a:stretch>
            <a:fillRect/>
          </a:stretch>
        </p:blipFill>
        <p:spPr>
          <a:xfrm rot="20877863">
            <a:off x="360828" y="4363386"/>
            <a:ext cx="3021038" cy="2140855"/>
          </a:xfrm>
          <a:prstGeom prst="rect">
            <a:avLst/>
          </a:prstGeom>
          <a:scene3d>
            <a:camera prst="orthographicFront">
              <a:rot lat="0" lon="300000" rev="0"/>
            </a:camera>
            <a:lightRig rig="threePt" dir="t"/>
          </a:scene3d>
        </p:spPr>
      </p:pic>
      <p:pic>
        <p:nvPicPr>
          <p:cNvPr id="8" name="Kép 7" descr="OM 047.b.jpg"/>
          <p:cNvPicPr>
            <a:picLocks noChangeAspect="1"/>
          </p:cNvPicPr>
          <p:nvPr/>
        </p:nvPicPr>
        <p:blipFill>
          <a:blip r:embed="rId4" cstate="email"/>
          <a:stretch>
            <a:fillRect/>
          </a:stretch>
        </p:blipFill>
        <p:spPr>
          <a:xfrm>
            <a:off x="4499992" y="3857628"/>
            <a:ext cx="3736848" cy="1691248"/>
          </a:xfrm>
          <a:prstGeom prst="rect">
            <a:avLst/>
          </a:prstGeom>
        </p:spPr>
      </p:pic>
    </p:spTree>
    <p:custDataLst>
      <p:tags r:id="rId1"/>
    </p:custDataLst>
  </p:cSld>
  <p:clrMapOvr>
    <a:masterClrMapping/>
  </p:clrMapOvr>
  <p:transition advTm="2053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2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2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15" dur="2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4"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heel(4)">
                                      <p:cBhvr>
                                        <p:cTn id="21" dur="20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43" presetClass="entr" presetSubtype="0"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100"/>
                                        <p:tgtEl>
                                          <p:spTgt spid="4"/>
                                        </p:tgtEl>
                                      </p:cBhvr>
                                    </p:animEffect>
                                    <p:anim calcmode="lin" valueType="num">
                                      <p:cBhvr>
                                        <p:cTn id="27" dur="400" fill="hold"/>
                                        <p:tgtEl>
                                          <p:spTgt spid="4"/>
                                        </p:tgtEl>
                                        <p:attrNameLst>
                                          <p:attrName>ppt_x</p:attrName>
                                        </p:attrNameLst>
                                      </p:cBhvr>
                                      <p:tavLst>
                                        <p:tav tm="0">
                                          <p:val>
                                            <p:strVal val="#ppt_x"/>
                                          </p:val>
                                        </p:tav>
                                        <p:tav tm="100000">
                                          <p:val>
                                            <p:strVal val="#ppt_x"/>
                                          </p:val>
                                        </p:tav>
                                      </p:tavLst>
                                    </p:anim>
                                    <p:anim calcmode="lin" valueType="num">
                                      <p:cBhvr>
                                        <p:cTn id="28" dur="400" fill="hold"/>
                                        <p:tgtEl>
                                          <p:spTgt spid="4"/>
                                        </p:tgtEl>
                                        <p:attrNameLst>
                                          <p:attrName>ppt_y</p:attrName>
                                        </p:attrNameLst>
                                      </p:cBhvr>
                                      <p:tavLst>
                                        <p:tav tm="0">
                                          <p:val>
                                            <p:strVal val="#ppt_y+0.31"/>
                                          </p:val>
                                        </p:tav>
                                        <p:tav tm="100000">
                                          <p:val>
                                            <p:strVal val="#ppt_y+0.31"/>
                                          </p:val>
                                        </p:tav>
                                      </p:tavLst>
                                    </p:anim>
                                    <p:anim calcmode="lin" valueType="num">
                                      <p:cBhvr>
                                        <p:cTn id="29" dur="600" decel="50000" fill="hold">
                                          <p:stCondLst>
                                            <p:cond delay="400"/>
                                          </p:stCondLst>
                                        </p:cTn>
                                        <p:tgtEl>
                                          <p:spTgt spid="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0" dur="600" decel="50000" fill="hold">
                                          <p:stCondLst>
                                            <p:cond delay="400"/>
                                          </p:stCondLst>
                                        </p:cTn>
                                        <p:tgtEl>
                                          <p:spTgt spid="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 presetClass="entr" presetSubtype="16"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box(in)">
                                      <p:cBhvr>
                                        <p:cTn id="35" dur="2000"/>
                                        <p:tgtEl>
                                          <p:spTgt spid="8"/>
                                        </p:tgtEl>
                                      </p:cBhvr>
                                    </p:animEffect>
                                  </p:childTnLst>
                                </p:cTn>
                              </p:par>
                            </p:childTnLst>
                          </p:cTn>
                        </p:par>
                      </p:childTnLst>
                    </p:cTn>
                  </p:par>
                  <p:par>
                    <p:cTn id="36" fill="hold">
                      <p:stCondLst>
                        <p:cond delay="indefinite"/>
                      </p:stCondLst>
                      <p:childTnLst>
                        <p:par>
                          <p:cTn id="37" fill="hold">
                            <p:stCondLst>
                              <p:cond delay="0"/>
                            </p:stCondLst>
                            <p:childTnLst>
                              <p:par>
                                <p:cTn id="38" presetID="25" presetClass="entr" presetSubtype="0" fill="hold" grpId="0" nodeType="clickEffect">
                                  <p:stCondLst>
                                    <p:cond delay="0"/>
                                  </p:stCondLst>
                                  <p:childTnLst>
                                    <p:set>
                                      <p:cBhvr>
                                        <p:cTn id="39" dur="1" fill="hold">
                                          <p:stCondLst>
                                            <p:cond delay="0"/>
                                          </p:stCondLst>
                                        </p:cTn>
                                        <p:tgtEl>
                                          <p:spTgt spid="6"/>
                                        </p:tgtEl>
                                        <p:attrNameLst>
                                          <p:attrName>style.visibility</p:attrName>
                                        </p:attrNameLst>
                                      </p:cBhvr>
                                      <p:to>
                                        <p:strVal val="visible"/>
                                      </p:to>
                                    </p:set>
                                    <p:anim calcmode="lin" valueType="num">
                                      <p:cBhvr>
                                        <p:cTn id="40" dur="10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41" dur="10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42" dur="1000" accel="50000" fill="hold">
                                          <p:stCondLst>
                                            <p:cond delay="1000"/>
                                          </p:stCondLst>
                                        </p:cTn>
                                        <p:tgtEl>
                                          <p:spTgt spid="6"/>
                                        </p:tgtEl>
                                        <p:attrNameLst>
                                          <p:attrName>ppt_w</p:attrName>
                                        </p:attrNameLst>
                                      </p:cBhvr>
                                      <p:tavLst>
                                        <p:tav tm="0">
                                          <p:val>
                                            <p:strVal val="#ppt_w*.05"/>
                                          </p:val>
                                        </p:tav>
                                        <p:tav tm="100000">
                                          <p:val>
                                            <p:strVal val="#ppt_w"/>
                                          </p:val>
                                        </p:tav>
                                      </p:tavLst>
                                    </p:anim>
                                    <p:anim calcmode="lin" valueType="num">
                                      <p:cBhvr>
                                        <p:cTn id="43" dur="2000" fill="hold"/>
                                        <p:tgtEl>
                                          <p:spTgt spid="6"/>
                                        </p:tgtEl>
                                        <p:attrNameLst>
                                          <p:attrName>ppt_h</p:attrName>
                                        </p:attrNameLst>
                                      </p:cBhvr>
                                      <p:tavLst>
                                        <p:tav tm="0">
                                          <p:val>
                                            <p:strVal val="#ppt_h"/>
                                          </p:val>
                                        </p:tav>
                                        <p:tav tm="100000">
                                          <p:val>
                                            <p:strVal val="#ppt_h"/>
                                          </p:val>
                                        </p:tav>
                                      </p:tavLst>
                                    </p:anim>
                                    <p:anim calcmode="lin" valueType="num">
                                      <p:cBhvr>
                                        <p:cTn id="44" dur="10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45" dur="10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46" dur="1000" accel="50000" fill="hold">
                                          <p:stCondLst>
                                            <p:cond delay="1000"/>
                                          </p:stCondLst>
                                        </p:cTn>
                                        <p:tgtEl>
                                          <p:spTgt spid="6"/>
                                        </p:tgtEl>
                                        <p:attrNameLst>
                                          <p:attrName>ppt_y</p:attrName>
                                        </p:attrNameLst>
                                      </p:cBhvr>
                                      <p:tavLst>
                                        <p:tav tm="0">
                                          <p:val>
                                            <p:strVal val="#ppt_y+.1"/>
                                          </p:val>
                                        </p:tav>
                                        <p:tav tm="100000">
                                          <p:val>
                                            <p:strVal val="#ppt_y"/>
                                          </p:val>
                                        </p:tav>
                                      </p:tavLst>
                                    </p:anim>
                                    <p:animEffect transition="in" filter="fade">
                                      <p:cBhvr>
                                        <p:cTn id="47" dur="2000" decel="50000">
                                          <p:stCondLst>
                                            <p:cond delay="0"/>
                                          </p:stCondLst>
                                        </p:cTn>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dirty="0" smtClean="0"/>
              <a:t/>
            </a:r>
            <a:br>
              <a:rPr lang="hu-HU" dirty="0" smtClean="0"/>
            </a:br>
            <a:endParaRPr lang="hu-HU" dirty="0"/>
          </a:p>
        </p:txBody>
      </p:sp>
      <p:sp>
        <p:nvSpPr>
          <p:cNvPr id="3" name="Tartalom helye 2"/>
          <p:cNvSpPr>
            <a:spLocks noGrp="1"/>
          </p:cNvSpPr>
          <p:nvPr>
            <p:ph idx="1"/>
          </p:nvPr>
        </p:nvSpPr>
        <p:spPr>
          <a:xfrm>
            <a:off x="395536" y="330946"/>
            <a:ext cx="8229600" cy="2526550"/>
          </a:xfrm>
        </p:spPr>
        <p:txBody>
          <a:bodyPr>
            <a:normAutofit/>
          </a:bodyPr>
          <a:lstStyle/>
          <a:p>
            <a:pPr marL="0" indent="0">
              <a:buNone/>
            </a:pPr>
            <a:r>
              <a:rPr lang="hu-HU" sz="2000" dirty="0" smtClean="0"/>
              <a:t>Együttesükkel több alkalommal is részt vettek a megzenésített versek fesztiválján, mint az a honlapjukon is olvashatjuk: különdíjat, aranyminősítést, kiemelt arany minősítést szereztek ezeken. Miért tartják fontosnak az ilyen típusú megmérettetést?</a:t>
            </a:r>
          </a:p>
          <a:p>
            <a:pPr marL="0" indent="0">
              <a:buNone/>
            </a:pPr>
            <a:endParaRPr lang="hu-HU" sz="2000" dirty="0" smtClean="0"/>
          </a:p>
          <a:p>
            <a:pPr marL="0" indent="0">
              <a:buNone/>
            </a:pPr>
            <a:r>
              <a:rPr lang="hu-HU" sz="2000" dirty="0" smtClean="0"/>
              <a:t>Nem a díjakat tartjuk fontosnak, hanem az ott szerzett ismeretségeket, kapcsolatokat, barátokat.</a:t>
            </a:r>
          </a:p>
          <a:p>
            <a:endParaRPr lang="hu-HU" sz="2000" dirty="0"/>
          </a:p>
        </p:txBody>
      </p:sp>
      <p:pic>
        <p:nvPicPr>
          <p:cNvPr id="4" name="Kép 3" descr="OM 032.b.jpg"/>
          <p:cNvPicPr>
            <a:picLocks noChangeAspect="1"/>
          </p:cNvPicPr>
          <p:nvPr/>
        </p:nvPicPr>
        <p:blipFill>
          <a:blip r:embed="rId3" cstate="email"/>
          <a:stretch>
            <a:fillRect/>
          </a:stretch>
        </p:blipFill>
        <p:spPr>
          <a:xfrm>
            <a:off x="1043608" y="3573016"/>
            <a:ext cx="2623098" cy="228487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Kép 4" descr="OM 068.c.jpg"/>
          <p:cNvPicPr>
            <a:picLocks noChangeAspect="1"/>
          </p:cNvPicPr>
          <p:nvPr/>
        </p:nvPicPr>
        <p:blipFill>
          <a:blip r:embed="rId4" cstate="email"/>
          <a:stretch>
            <a:fillRect/>
          </a:stretch>
        </p:blipFill>
        <p:spPr>
          <a:xfrm>
            <a:off x="4771098" y="3005918"/>
            <a:ext cx="3444240" cy="306628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ustDataLst>
      <p:tags r:id="rId1"/>
    </p:custDataLst>
  </p:cSld>
  <p:clrMapOvr>
    <a:masterClrMapping/>
  </p:clrMapOvr>
  <p:transition advTm="13119"/>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8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200" accel="100000" fill="hold">
                                          <p:stCondLst>
                                            <p:cond delay="18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anim calcmode="lin" valueType="num">
                                      <p:cBhvr>
                                        <p:cTn id="16"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7" dur="18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18" dur="200" accel="100000" fill="hold">
                                          <p:stCondLst>
                                            <p:cond delay="18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2000"/>
                                        <p:tgtEl>
                                          <p:spTgt spid="5"/>
                                        </p:tgtEl>
                                      </p:cBhvr>
                                    </p:animEffect>
                                    <p:anim calcmode="lin" valueType="num">
                                      <p:cBhvr>
                                        <p:cTn id="24" dur="2000" fill="hold"/>
                                        <p:tgtEl>
                                          <p:spTgt spid="5"/>
                                        </p:tgtEl>
                                        <p:attrNameLst>
                                          <p:attrName>style.rotation</p:attrName>
                                        </p:attrNameLst>
                                      </p:cBhvr>
                                      <p:tavLst>
                                        <p:tav tm="0">
                                          <p:val>
                                            <p:fltVal val="720"/>
                                          </p:val>
                                        </p:tav>
                                        <p:tav tm="100000">
                                          <p:val>
                                            <p:fltVal val="0"/>
                                          </p:val>
                                        </p:tav>
                                      </p:tavLst>
                                    </p:anim>
                                    <p:anim calcmode="lin" valueType="num">
                                      <p:cBhvr>
                                        <p:cTn id="25" dur="2000" fill="hold"/>
                                        <p:tgtEl>
                                          <p:spTgt spid="5"/>
                                        </p:tgtEl>
                                        <p:attrNameLst>
                                          <p:attrName>ppt_h</p:attrName>
                                        </p:attrNameLst>
                                      </p:cBhvr>
                                      <p:tavLst>
                                        <p:tav tm="0">
                                          <p:val>
                                            <p:fltVal val="0"/>
                                          </p:val>
                                        </p:tav>
                                        <p:tav tm="100000">
                                          <p:val>
                                            <p:strVal val="#ppt_h"/>
                                          </p:val>
                                        </p:tav>
                                      </p:tavLst>
                                    </p:anim>
                                    <p:anim calcmode="lin" valueType="num">
                                      <p:cBhvr>
                                        <p:cTn id="26" dur="2000" fill="hold"/>
                                        <p:tgtEl>
                                          <p:spTgt spid="5"/>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iterate type="lt">
                                    <p:tmPct val="5000"/>
                                  </p:iterate>
                                  <p:childTnLst>
                                    <p:set>
                                      <p:cBhvr>
                                        <p:cTn id="30" dur="1" fill="hold">
                                          <p:stCondLst>
                                            <p:cond delay="0"/>
                                          </p:stCondLst>
                                        </p:cTn>
                                        <p:tgtEl>
                                          <p:spTgt spid="4"/>
                                        </p:tgtEl>
                                        <p:attrNameLst>
                                          <p:attrName>style.visibility</p:attrName>
                                        </p:attrNameLst>
                                      </p:cBhvr>
                                      <p:to>
                                        <p:strVal val="visible"/>
                                      </p:to>
                                    </p:set>
                                    <p:anim calcmode="lin" valueType="num">
                                      <p:cBhvr>
                                        <p:cTn id="31" dur="1000" fill="hold"/>
                                        <p:tgtEl>
                                          <p:spTgt spid="4"/>
                                        </p:tgtEl>
                                        <p:attrNameLst>
                                          <p:attrName>ppt_w</p:attrName>
                                        </p:attrNameLst>
                                      </p:cBhvr>
                                      <p:tavLst>
                                        <p:tav tm="0">
                                          <p:val>
                                            <p:fltVal val="0"/>
                                          </p:val>
                                        </p:tav>
                                        <p:tav tm="100000">
                                          <p:val>
                                            <p:strVal val="#ppt_w"/>
                                          </p:val>
                                        </p:tav>
                                      </p:tavLst>
                                    </p:anim>
                                    <p:anim calcmode="lin" valueType="num">
                                      <p:cBhvr>
                                        <p:cTn id="32" dur="1000" fill="hold"/>
                                        <p:tgtEl>
                                          <p:spTgt spid="4"/>
                                        </p:tgtEl>
                                        <p:attrNameLst>
                                          <p:attrName>ppt_h</p:attrName>
                                        </p:attrNameLst>
                                      </p:cBhvr>
                                      <p:tavLst>
                                        <p:tav tm="0">
                                          <p:val>
                                            <p:fltVal val="0"/>
                                          </p:val>
                                        </p:tav>
                                        <p:tav tm="100000">
                                          <p:val>
                                            <p:strVal val="#ppt_h"/>
                                          </p:val>
                                        </p:tav>
                                      </p:tavLst>
                                    </p:anim>
                                    <p:anim calcmode="lin" valueType="num">
                                      <p:cBhvr>
                                        <p:cTn id="33" dur="1000" fill="hold"/>
                                        <p:tgtEl>
                                          <p:spTgt spid="4"/>
                                        </p:tgtEl>
                                        <p:attrNameLst>
                                          <p:attrName>style.rotation</p:attrName>
                                        </p:attrNameLst>
                                      </p:cBhvr>
                                      <p:tavLst>
                                        <p:tav tm="0">
                                          <p:val>
                                            <p:fltVal val="90"/>
                                          </p:val>
                                        </p:tav>
                                        <p:tav tm="100000">
                                          <p:val>
                                            <p:fltVal val="0"/>
                                          </p:val>
                                        </p:tav>
                                      </p:tavLst>
                                    </p:anim>
                                    <p:animEffect transition="in" filter="fade">
                                      <p:cBhvr>
                                        <p:cTn id="34"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2|4.5|3.1"/>
</p:tagLst>
</file>

<file path=ppt/tags/tag10.xml><?xml version="1.0" encoding="utf-8"?>
<p:tagLst xmlns:a="http://schemas.openxmlformats.org/drawingml/2006/main" xmlns:r="http://schemas.openxmlformats.org/officeDocument/2006/relationships" xmlns:p="http://schemas.openxmlformats.org/presentationml/2006/main">
  <p:tag name="TIMING" val="|0.9|3.5|3.6|3.8|1.4|2.4|2.7"/>
</p:tagLst>
</file>

<file path=ppt/tags/tag2.xml><?xml version="1.0" encoding="utf-8"?>
<p:tagLst xmlns:a="http://schemas.openxmlformats.org/drawingml/2006/main" xmlns:r="http://schemas.openxmlformats.org/officeDocument/2006/relationships" xmlns:p="http://schemas.openxmlformats.org/presentationml/2006/main">
  <p:tag name="TIMING" val="|2|3.6|2.9"/>
</p:tagLst>
</file>

<file path=ppt/tags/tag3.xml><?xml version="1.0" encoding="utf-8"?>
<p:tagLst xmlns:a="http://schemas.openxmlformats.org/drawingml/2006/main" xmlns:r="http://schemas.openxmlformats.org/officeDocument/2006/relationships" xmlns:p="http://schemas.openxmlformats.org/presentationml/2006/main">
  <p:tag name="TIMING" val="|2.9|2.9|3.6"/>
</p:tagLst>
</file>

<file path=ppt/tags/tag4.xml><?xml version="1.0" encoding="utf-8"?>
<p:tagLst xmlns:a="http://schemas.openxmlformats.org/drawingml/2006/main" xmlns:r="http://schemas.openxmlformats.org/officeDocument/2006/relationships" xmlns:p="http://schemas.openxmlformats.org/presentationml/2006/main">
  <p:tag name="TIMING" val="|1.7|3.5|3|3.1|3.1|2.9|2.9"/>
</p:tagLst>
</file>

<file path=ppt/tags/tag5.xml><?xml version="1.0" encoding="utf-8"?>
<p:tagLst xmlns:a="http://schemas.openxmlformats.org/drawingml/2006/main" xmlns:r="http://schemas.openxmlformats.org/officeDocument/2006/relationships" xmlns:p="http://schemas.openxmlformats.org/presentationml/2006/main">
  <p:tag name="TIMING" val="|1.9|2.6|3.4|3.1|2.4|2.9|2.7|7.9|3.4"/>
</p:tagLst>
</file>

<file path=ppt/tags/tag6.xml><?xml version="1.0" encoding="utf-8"?>
<p:tagLst xmlns:a="http://schemas.openxmlformats.org/drawingml/2006/main" xmlns:r="http://schemas.openxmlformats.org/officeDocument/2006/relationships" xmlns:p="http://schemas.openxmlformats.org/presentationml/2006/main">
  <p:tag name="TIMING" val="|1.9|3.9|3.4|2.8|2.6"/>
</p:tagLst>
</file>

<file path=ppt/tags/tag7.xml><?xml version="1.0" encoding="utf-8"?>
<p:tagLst xmlns:a="http://schemas.openxmlformats.org/drawingml/2006/main" xmlns:r="http://schemas.openxmlformats.org/officeDocument/2006/relationships" xmlns:p="http://schemas.openxmlformats.org/presentationml/2006/main">
  <p:tag name="TIMING" val="|1.6|2.7|3.1|2.8|2.5"/>
</p:tagLst>
</file>

<file path=ppt/tags/tag8.xml><?xml version="1.0" encoding="utf-8"?>
<p:tagLst xmlns:a="http://schemas.openxmlformats.org/drawingml/2006/main" xmlns:r="http://schemas.openxmlformats.org/officeDocument/2006/relationships" xmlns:p="http://schemas.openxmlformats.org/presentationml/2006/main">
  <p:tag name="TIMING" val="|2.4|2.8|3.4|2.7|2.4|3.1"/>
</p:tagLst>
</file>

<file path=ppt/tags/tag9.xml><?xml version="1.0" encoding="utf-8"?>
<p:tagLst xmlns:a="http://schemas.openxmlformats.org/drawingml/2006/main" xmlns:r="http://schemas.openxmlformats.org/officeDocument/2006/relationships" xmlns:p="http://schemas.openxmlformats.org/presentationml/2006/main">
  <p:tag name="TIMING" val="|1.8|3.3|2.9|3.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ndület">
  <a:themeElements>
    <a:clrScheme name="Lendület">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Lendület">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Lendület">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265</TotalTime>
  <Words>951</Words>
  <Application>Microsoft Office PowerPoint</Application>
  <PresentationFormat>Diavetítés a képernyőre (4:3 oldalarány)</PresentationFormat>
  <Paragraphs>151</Paragraphs>
  <Slides>18</Slides>
  <Notes>0</Notes>
  <HiddenSlides>0</HiddenSlides>
  <MMClips>0</MMClips>
  <ScaleCrop>false</ScaleCrop>
  <HeadingPairs>
    <vt:vector size="4" baseType="variant">
      <vt:variant>
        <vt:lpstr>Téma</vt:lpstr>
      </vt:variant>
      <vt:variant>
        <vt:i4>1</vt:i4>
      </vt:variant>
      <vt:variant>
        <vt:lpstr>Diacímek</vt:lpstr>
      </vt:variant>
      <vt:variant>
        <vt:i4>18</vt:i4>
      </vt:variant>
    </vt:vector>
  </HeadingPairs>
  <TitlesOfParts>
    <vt:vector size="19" baseType="lpstr">
      <vt:lpstr>Lendület</vt:lpstr>
      <vt:lpstr>OMart Könyvesbolt és Kulturális Műhely</vt:lpstr>
      <vt:lpstr>2. dia</vt:lpstr>
      <vt:lpstr>3. dia</vt:lpstr>
      <vt:lpstr>4. dia</vt:lpstr>
      <vt:lpstr>5. dia</vt:lpstr>
      <vt:lpstr>6. dia</vt:lpstr>
      <vt:lpstr>7. dia</vt:lpstr>
      <vt:lpstr>8. dia</vt:lpstr>
      <vt:lpstr> </vt:lpstr>
      <vt:lpstr>10. dia</vt:lpstr>
      <vt:lpstr>11. dia</vt:lpstr>
      <vt:lpstr>12. dia</vt:lpstr>
      <vt:lpstr>13. dia</vt:lpstr>
      <vt:lpstr>14. dia</vt:lpstr>
      <vt:lpstr>15. dia</vt:lpstr>
      <vt:lpstr>16. dia</vt:lpstr>
      <vt:lpstr>17. dia</vt:lpstr>
      <vt:lpstr>18. dia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O’Mart Könyvesbolt és Kulturális Műhely</dc:title>
  <dc:creator>user</dc:creator>
  <cp:lastModifiedBy>Gabor</cp:lastModifiedBy>
  <cp:revision>37</cp:revision>
  <dcterms:created xsi:type="dcterms:W3CDTF">2014-04-29T16:50:30Z</dcterms:created>
  <dcterms:modified xsi:type="dcterms:W3CDTF">2014-09-26T22:02:47Z</dcterms:modified>
</cp:coreProperties>
</file>